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88" r:id="rId3"/>
  </p:sldMasterIdLst>
  <p:notesMasterIdLst>
    <p:notesMasterId r:id="rId13"/>
  </p:notesMasterIdLst>
  <p:handoutMasterIdLst>
    <p:handoutMasterId r:id="rId14"/>
  </p:handoutMasterIdLst>
  <p:sldIdLst>
    <p:sldId id="2147377279" r:id="rId4"/>
    <p:sldId id="2147377278" r:id="rId5"/>
    <p:sldId id="2147377280" r:id="rId6"/>
    <p:sldId id="2147377282" r:id="rId7"/>
    <p:sldId id="2147377281" r:id="rId8"/>
    <p:sldId id="2147377287" r:id="rId9"/>
    <p:sldId id="2147377288" r:id="rId10"/>
    <p:sldId id="2147377289" r:id="rId11"/>
    <p:sldId id="2147377286" r:id="rId12"/>
  </p:sldIdLst>
  <p:sldSz cx="9144000" cy="5143500" type="screen16x9"/>
  <p:notesSz cx="7102475" cy="9388475"/>
  <p:embeddedFontLst>
    <p:embeddedFont>
      <p:font typeface="Arial Narrow" panose="020B0606020202030204" pitchFamily="34" charset="0"/>
      <p:regular r:id="rId15"/>
      <p:bold r:id="rId16"/>
      <p:italic r:id="rId17"/>
      <p:boldItalic r:id="rId18"/>
    </p:embeddedFont>
    <p:embeddedFont>
      <p:font typeface="Montserrat" panose="00000500000000000000" pitchFamily="2"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121"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4F4B64A-6A05-4D59-22BF-B6E730D18827}" name="Kerryn Lloyd - Oliver" initials="KLO" userId="S::kerrynlloyd@oliver.agency::83fbc69b-bca7-4267-9b96-aea28dd74ee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293A"/>
    <a:srgbClr val="9F865D"/>
    <a:srgbClr val="000AD2"/>
    <a:srgbClr val="9BEDFF"/>
    <a:srgbClr val="9B30D3"/>
    <a:srgbClr val="E700FF"/>
    <a:srgbClr val="FF4761"/>
    <a:srgbClr val="EBB4C2"/>
    <a:srgbClr val="E0E1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8DA00E-A4AF-443E-B6F4-928FE3EE8C87}" v="20" dt="2025-09-24T08:17:36.699"/>
  </p1510:revLst>
</p1510:revInfo>
</file>

<file path=ppt/tableStyles.xml><?xml version="1.0" encoding="utf-8"?>
<a:tblStyleLst xmlns:a="http://schemas.openxmlformats.org/drawingml/2006/main" def="{90CC5F70-AA3C-4708-BA46-D89E791FF7F4}">
  <a:tblStyle styleId="{90CC5F70-AA3C-4708-BA46-D89E791FF7F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762"/>
  </p:normalViewPr>
  <p:slideViewPr>
    <p:cSldViewPr snapToGrid="0">
      <p:cViewPr varScale="1">
        <p:scale>
          <a:sx n="123" d="100"/>
          <a:sy n="123" d="100"/>
        </p:scale>
        <p:origin x="1152" y="330"/>
      </p:cViewPr>
      <p:guideLst>
        <p:guide orient="horz" pos="1121"/>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font" Target="fonts/font7.fntdata"/><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font" Target="fonts/font2.fntdata"/><Relationship Id="rId20" Type="http://schemas.openxmlformats.org/officeDocument/2006/relationships/font" Target="fonts/font6.fntdata"/><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font" Target="fonts/font1.fntdata"/><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7.xml"/><Relationship Id="rId19" Type="http://schemas.openxmlformats.org/officeDocument/2006/relationships/font" Target="fonts/font5.fntdata"/><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 Id="rId22" Type="http://schemas.openxmlformats.org/officeDocument/2006/relationships/font" Target="fonts/font8.fnt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 howells" userId="22efc2beac780958" providerId="LiveId" clId="{C5DB59D7-3F4B-47C0-AD62-B8C8E9A60073}"/>
    <pc:docChg chg="undo redo custSel modSld">
      <pc:chgData name="lucy howells" userId="22efc2beac780958" providerId="LiveId" clId="{C5DB59D7-3F4B-47C0-AD62-B8C8E9A60073}" dt="2025-09-25T12:14:27.888" v="1293" actId="1076"/>
      <pc:docMkLst>
        <pc:docMk/>
      </pc:docMkLst>
      <pc:sldChg chg="addSp modSp mod">
        <pc:chgData name="lucy howells" userId="22efc2beac780958" providerId="LiveId" clId="{C5DB59D7-3F4B-47C0-AD62-B8C8E9A60073}" dt="2025-09-25T12:14:27.888" v="1293" actId="1076"/>
        <pc:sldMkLst>
          <pc:docMk/>
          <pc:sldMk cId="3052329294" sldId="2147377278"/>
        </pc:sldMkLst>
        <pc:spChg chg="mod">
          <ac:chgData name="lucy howells" userId="22efc2beac780958" providerId="LiveId" clId="{C5DB59D7-3F4B-47C0-AD62-B8C8E9A60073}" dt="2025-09-24T07:43:08.306" v="372" actId="1076"/>
          <ac:spMkLst>
            <pc:docMk/>
            <pc:sldMk cId="3052329294" sldId="2147377278"/>
            <ac:spMk id="3" creationId="{4EAB3778-B619-7D27-4F7B-6B0D5D1D59A7}"/>
          </ac:spMkLst>
        </pc:spChg>
        <pc:spChg chg="mod">
          <ac:chgData name="lucy howells" userId="22efc2beac780958" providerId="LiveId" clId="{C5DB59D7-3F4B-47C0-AD62-B8C8E9A60073}" dt="2025-09-24T08:27:35.322" v="1280" actId="20577"/>
          <ac:spMkLst>
            <pc:docMk/>
            <pc:sldMk cId="3052329294" sldId="2147377278"/>
            <ac:spMk id="5" creationId="{06E8A527-A0DD-E9E1-38F5-0B9FF7025165}"/>
          </ac:spMkLst>
        </pc:spChg>
        <pc:spChg chg="mod">
          <ac:chgData name="lucy howells" userId="22efc2beac780958" providerId="LiveId" clId="{C5DB59D7-3F4B-47C0-AD62-B8C8E9A60073}" dt="2025-09-24T07:43:21.875" v="374" actId="1076"/>
          <ac:spMkLst>
            <pc:docMk/>
            <pc:sldMk cId="3052329294" sldId="2147377278"/>
            <ac:spMk id="6" creationId="{E9C892E3-F33D-E091-2157-C7452D8D1C78}"/>
          </ac:spMkLst>
        </pc:spChg>
        <pc:spChg chg="add mod">
          <ac:chgData name="lucy howells" userId="22efc2beac780958" providerId="LiveId" clId="{C5DB59D7-3F4B-47C0-AD62-B8C8E9A60073}" dt="2025-09-25T12:14:27.888" v="1293" actId="1076"/>
          <ac:spMkLst>
            <pc:docMk/>
            <pc:sldMk cId="3052329294" sldId="2147377278"/>
            <ac:spMk id="7" creationId="{486FBDC8-3810-CC0F-2F23-D6879EBE32C0}"/>
          </ac:spMkLst>
        </pc:spChg>
        <pc:spChg chg="mod">
          <ac:chgData name="lucy howells" userId="22efc2beac780958" providerId="LiveId" clId="{C5DB59D7-3F4B-47C0-AD62-B8C8E9A60073}" dt="2025-09-24T08:08:05.929" v="962" actId="6549"/>
          <ac:spMkLst>
            <pc:docMk/>
            <pc:sldMk cId="3052329294" sldId="2147377278"/>
            <ac:spMk id="23" creationId="{FD26BEE1-A10C-1BBC-32E3-917198993765}"/>
          </ac:spMkLst>
        </pc:spChg>
        <pc:spChg chg="mod">
          <ac:chgData name="lucy howells" userId="22efc2beac780958" providerId="LiveId" clId="{C5DB59D7-3F4B-47C0-AD62-B8C8E9A60073}" dt="2025-09-24T08:08:49.740" v="980" actId="255"/>
          <ac:spMkLst>
            <pc:docMk/>
            <pc:sldMk cId="3052329294" sldId="2147377278"/>
            <ac:spMk id="24" creationId="{C11DEBD7-1CDA-2632-3975-5CEBDD412E5F}"/>
          </ac:spMkLst>
        </pc:spChg>
        <pc:spChg chg="mod">
          <ac:chgData name="lucy howells" userId="22efc2beac780958" providerId="LiveId" clId="{C5DB59D7-3F4B-47C0-AD62-B8C8E9A60073}" dt="2025-09-25T12:14:21.149" v="1292" actId="20577"/>
          <ac:spMkLst>
            <pc:docMk/>
            <pc:sldMk cId="3052329294" sldId="2147377278"/>
            <ac:spMk id="26" creationId="{9A28B4BD-CB2A-3FAF-4B02-D04656BF7B3A}"/>
          </ac:spMkLst>
        </pc:spChg>
      </pc:sldChg>
      <pc:sldChg chg="addSp delSp modSp mod">
        <pc:chgData name="lucy howells" userId="22efc2beac780958" providerId="LiveId" clId="{C5DB59D7-3F4B-47C0-AD62-B8C8E9A60073}" dt="2025-09-24T08:07:05.393" v="950" actId="20577"/>
        <pc:sldMkLst>
          <pc:docMk/>
          <pc:sldMk cId="3569178999" sldId="2147377279"/>
        </pc:sldMkLst>
        <pc:spChg chg="mod">
          <ac:chgData name="lucy howells" userId="22efc2beac780958" providerId="LiveId" clId="{C5DB59D7-3F4B-47C0-AD62-B8C8E9A60073}" dt="2025-09-24T08:00:52.351" v="810" actId="21"/>
          <ac:spMkLst>
            <pc:docMk/>
            <pc:sldMk cId="3569178999" sldId="2147377279"/>
            <ac:spMk id="5" creationId="{8C2E6FF6-8234-3413-1D32-A5E72327A98B}"/>
          </ac:spMkLst>
        </pc:spChg>
        <pc:spChg chg="add mod">
          <ac:chgData name="lucy howells" userId="22efc2beac780958" providerId="LiveId" clId="{C5DB59D7-3F4B-47C0-AD62-B8C8E9A60073}" dt="2025-09-24T08:07:05.393" v="950" actId="20577"/>
          <ac:spMkLst>
            <pc:docMk/>
            <pc:sldMk cId="3569178999" sldId="2147377279"/>
            <ac:spMk id="7" creationId="{18EEF5F0-9497-004F-D010-9C4187FDF896}"/>
          </ac:spMkLst>
        </pc:spChg>
        <pc:picChg chg="del">
          <ac:chgData name="lucy howells" userId="22efc2beac780958" providerId="LiveId" clId="{C5DB59D7-3F4B-47C0-AD62-B8C8E9A60073}" dt="2025-09-24T07:57:40.023" v="753" actId="21"/>
          <ac:picMkLst>
            <pc:docMk/>
            <pc:sldMk cId="3569178999" sldId="2147377279"/>
            <ac:picMk id="8" creationId="{0B4BD18D-54CC-AB8C-A648-157B2F70280A}"/>
          </ac:picMkLst>
        </pc:picChg>
      </pc:sldChg>
      <pc:sldChg chg="modSp mod">
        <pc:chgData name="lucy howells" userId="22efc2beac780958" providerId="LiveId" clId="{C5DB59D7-3F4B-47C0-AD62-B8C8E9A60073}" dt="2025-09-24T08:15:53.221" v="1136" actId="14100"/>
        <pc:sldMkLst>
          <pc:docMk/>
          <pc:sldMk cId="3485636960" sldId="2147377280"/>
        </pc:sldMkLst>
        <pc:spChg chg="mod">
          <ac:chgData name="lucy howells" userId="22efc2beac780958" providerId="LiveId" clId="{C5DB59D7-3F4B-47C0-AD62-B8C8E9A60073}" dt="2025-09-24T08:15:53.221" v="1136" actId="14100"/>
          <ac:spMkLst>
            <pc:docMk/>
            <pc:sldMk cId="3485636960" sldId="2147377280"/>
            <ac:spMk id="23" creationId="{FD26BEE1-A10C-1BBC-32E3-917198993765}"/>
          </ac:spMkLst>
        </pc:spChg>
      </pc:sldChg>
      <pc:sldChg chg="modSp mod">
        <pc:chgData name="lucy howells" userId="22efc2beac780958" providerId="LiveId" clId="{C5DB59D7-3F4B-47C0-AD62-B8C8E9A60073}" dt="2025-09-24T08:19:55.572" v="1239" actId="20577"/>
        <pc:sldMkLst>
          <pc:docMk/>
          <pc:sldMk cId="2779246390" sldId="2147377281"/>
        </pc:sldMkLst>
        <pc:spChg chg="mod">
          <ac:chgData name="lucy howells" userId="22efc2beac780958" providerId="LiveId" clId="{C5DB59D7-3F4B-47C0-AD62-B8C8E9A60073}" dt="2025-09-24T08:19:55.572" v="1239" actId="20577"/>
          <ac:spMkLst>
            <pc:docMk/>
            <pc:sldMk cId="2779246390" sldId="2147377281"/>
            <ac:spMk id="23" creationId="{FD26BEE1-A10C-1BBC-32E3-917198993765}"/>
          </ac:spMkLst>
        </pc:spChg>
      </pc:sldChg>
      <pc:sldChg chg="modSp mod">
        <pc:chgData name="lucy howells" userId="22efc2beac780958" providerId="LiveId" clId="{C5DB59D7-3F4B-47C0-AD62-B8C8E9A60073}" dt="2025-09-24T08:15:12.960" v="1134" actId="20577"/>
        <pc:sldMkLst>
          <pc:docMk/>
          <pc:sldMk cId="2617713377" sldId="2147377282"/>
        </pc:sldMkLst>
        <pc:spChg chg="mod">
          <ac:chgData name="lucy howells" userId="22efc2beac780958" providerId="LiveId" clId="{C5DB59D7-3F4B-47C0-AD62-B8C8E9A60073}" dt="2025-09-24T08:15:12.960" v="1134" actId="20577"/>
          <ac:spMkLst>
            <pc:docMk/>
            <pc:sldMk cId="2617713377" sldId="2147377282"/>
            <ac:spMk id="23" creationId="{FD26BEE1-A10C-1BBC-32E3-917198993765}"/>
          </ac:spMkLst>
        </pc:spChg>
      </pc:sldChg>
      <pc:sldChg chg="modSp mod">
        <pc:chgData name="lucy howells" userId="22efc2beac780958" providerId="LiveId" clId="{C5DB59D7-3F4B-47C0-AD62-B8C8E9A60073}" dt="2025-09-24T07:45:45.272" v="602" actId="20577"/>
        <pc:sldMkLst>
          <pc:docMk/>
          <pc:sldMk cId="3241239868" sldId="2147377286"/>
        </pc:sldMkLst>
        <pc:spChg chg="mod">
          <ac:chgData name="lucy howells" userId="22efc2beac780958" providerId="LiveId" clId="{C5DB59D7-3F4B-47C0-AD62-B8C8E9A60073}" dt="2025-09-24T07:35:47.650" v="245" actId="1076"/>
          <ac:spMkLst>
            <pc:docMk/>
            <pc:sldMk cId="3241239868" sldId="2147377286"/>
            <ac:spMk id="2" creationId="{4000B12D-457F-A8D8-BDB2-A7EA93BCC2AE}"/>
          </ac:spMkLst>
        </pc:spChg>
        <pc:spChg chg="mod">
          <ac:chgData name="lucy howells" userId="22efc2beac780958" providerId="LiveId" clId="{C5DB59D7-3F4B-47C0-AD62-B8C8E9A60073}" dt="2025-09-24T07:36:46.533" v="292" actId="2711"/>
          <ac:spMkLst>
            <pc:docMk/>
            <pc:sldMk cId="3241239868" sldId="2147377286"/>
            <ac:spMk id="4" creationId="{250DE307-C60E-688B-BA8A-225CF993DBAB}"/>
          </ac:spMkLst>
        </pc:spChg>
        <pc:spChg chg="mod">
          <ac:chgData name="lucy howells" userId="22efc2beac780958" providerId="LiveId" clId="{C5DB59D7-3F4B-47C0-AD62-B8C8E9A60073}" dt="2025-09-24T07:35:58.525" v="248" actId="20577"/>
          <ac:spMkLst>
            <pc:docMk/>
            <pc:sldMk cId="3241239868" sldId="2147377286"/>
            <ac:spMk id="21" creationId="{0294FCED-33E7-DE1E-BC14-BC226F0E5447}"/>
          </ac:spMkLst>
        </pc:spChg>
        <pc:spChg chg="mod">
          <ac:chgData name="lucy howells" userId="22efc2beac780958" providerId="LiveId" clId="{C5DB59D7-3F4B-47C0-AD62-B8C8E9A60073}" dt="2025-09-24T07:45:45.272" v="602" actId="20577"/>
          <ac:spMkLst>
            <pc:docMk/>
            <pc:sldMk cId="3241239868" sldId="2147377286"/>
            <ac:spMk id="23" creationId="{FD26BEE1-A10C-1BBC-32E3-917198993765}"/>
          </ac:spMkLst>
        </pc:spChg>
      </pc:sldChg>
      <pc:sldChg chg="modSp mod">
        <pc:chgData name="lucy howells" userId="22efc2beac780958" providerId="LiveId" clId="{C5DB59D7-3F4B-47C0-AD62-B8C8E9A60073}" dt="2025-09-24T07:57:13.909" v="752" actId="1076"/>
        <pc:sldMkLst>
          <pc:docMk/>
          <pc:sldMk cId="146033546" sldId="2147377287"/>
        </pc:sldMkLst>
        <pc:spChg chg="mod">
          <ac:chgData name="lucy howells" userId="22efc2beac780958" providerId="LiveId" clId="{C5DB59D7-3F4B-47C0-AD62-B8C8E9A60073}" dt="2025-09-24T07:57:13.909" v="752" actId="1076"/>
          <ac:spMkLst>
            <pc:docMk/>
            <pc:sldMk cId="146033546" sldId="2147377287"/>
            <ac:spMk id="21" creationId="{0294FCED-33E7-DE1E-BC14-BC226F0E5447}"/>
          </ac:spMkLst>
        </pc:spChg>
        <pc:spChg chg="mod">
          <ac:chgData name="lucy howells" userId="22efc2beac780958" providerId="LiveId" clId="{C5DB59D7-3F4B-47C0-AD62-B8C8E9A60073}" dt="2025-09-24T07:39:27.799" v="321" actId="20577"/>
          <ac:spMkLst>
            <pc:docMk/>
            <pc:sldMk cId="146033546" sldId="2147377287"/>
            <ac:spMk id="23" creationId="{FD26BEE1-A10C-1BBC-32E3-917198993765}"/>
          </ac:spMkLst>
        </pc:spChg>
      </pc:sldChg>
      <pc:sldChg chg="modSp mod">
        <pc:chgData name="lucy howells" userId="22efc2beac780958" providerId="LiveId" clId="{C5DB59D7-3F4B-47C0-AD62-B8C8E9A60073}" dt="2025-09-24T08:21:26.055" v="1265" actId="20577"/>
        <pc:sldMkLst>
          <pc:docMk/>
          <pc:sldMk cId="1429053952" sldId="2147377288"/>
        </pc:sldMkLst>
        <pc:spChg chg="mod">
          <ac:chgData name="lucy howells" userId="22efc2beac780958" providerId="LiveId" clId="{C5DB59D7-3F4B-47C0-AD62-B8C8E9A60073}" dt="2025-09-24T08:21:26.055" v="1265" actId="20577"/>
          <ac:spMkLst>
            <pc:docMk/>
            <pc:sldMk cId="1429053952" sldId="2147377288"/>
            <ac:spMk id="23" creationId="{66770CFD-2E9E-EF01-03CE-569251F62821}"/>
          </ac:spMkLst>
        </pc:spChg>
      </pc:sldChg>
      <pc:sldChg chg="modSp mod">
        <pc:chgData name="lucy howells" userId="22efc2beac780958" providerId="LiveId" clId="{C5DB59D7-3F4B-47C0-AD62-B8C8E9A60073}" dt="2025-09-24T08:24:46.675" v="1279" actId="14100"/>
        <pc:sldMkLst>
          <pc:docMk/>
          <pc:sldMk cId="1883034912" sldId="2147377289"/>
        </pc:sldMkLst>
        <pc:spChg chg="mod">
          <ac:chgData name="lucy howells" userId="22efc2beac780958" providerId="LiveId" clId="{C5DB59D7-3F4B-47C0-AD62-B8C8E9A60073}" dt="2025-09-23T19:39:15.506" v="2" actId="1076"/>
          <ac:spMkLst>
            <pc:docMk/>
            <pc:sldMk cId="1883034912" sldId="2147377289"/>
            <ac:spMk id="2" creationId="{223C41E1-9B4F-9222-92E0-33C1C82E060B}"/>
          </ac:spMkLst>
        </pc:spChg>
        <pc:spChg chg="mod">
          <ac:chgData name="lucy howells" userId="22efc2beac780958" providerId="LiveId" clId="{C5DB59D7-3F4B-47C0-AD62-B8C8E9A60073}" dt="2025-09-23T19:39:49.205" v="37" actId="2711"/>
          <ac:spMkLst>
            <pc:docMk/>
            <pc:sldMk cId="1883034912" sldId="2147377289"/>
            <ac:spMk id="4" creationId="{E1E6E6D5-6707-0576-2699-1B34330B4BC4}"/>
          </ac:spMkLst>
        </pc:spChg>
        <pc:spChg chg="mod">
          <ac:chgData name="lucy howells" userId="22efc2beac780958" providerId="LiveId" clId="{C5DB59D7-3F4B-47C0-AD62-B8C8E9A60073}" dt="2025-09-23T19:40:09.132" v="41" actId="20577"/>
          <ac:spMkLst>
            <pc:docMk/>
            <pc:sldMk cId="1883034912" sldId="2147377289"/>
            <ac:spMk id="21" creationId="{B1F96378-BCD2-578D-C650-68169E1EED06}"/>
          </ac:spMkLst>
        </pc:spChg>
        <pc:spChg chg="mod">
          <ac:chgData name="lucy howells" userId="22efc2beac780958" providerId="LiveId" clId="{C5DB59D7-3F4B-47C0-AD62-B8C8E9A60073}" dt="2025-09-24T08:24:46.675" v="1279" actId="14100"/>
          <ac:spMkLst>
            <pc:docMk/>
            <pc:sldMk cId="1883034912" sldId="2147377289"/>
            <ac:spMk id="23" creationId="{72429BA6-ED8F-8805-1FE8-18F35AD570C4}"/>
          </ac:spMkLst>
        </pc:spChg>
        <pc:spChg chg="mod">
          <ac:chgData name="lucy howells" userId="22efc2beac780958" providerId="LiveId" clId="{C5DB59D7-3F4B-47C0-AD62-B8C8E9A60073}" dt="2025-09-23T19:39:20.438" v="3" actId="1076"/>
          <ac:spMkLst>
            <pc:docMk/>
            <pc:sldMk cId="1883034912" sldId="2147377289"/>
            <ac:spMk id="34" creationId="{D42F19D9-A2CA-52D0-E209-E6BF4D602FF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50C2BE-432B-FB1C-3909-B1CD022E8685}"/>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4" name="Footer Placeholder 3">
            <a:extLst>
              <a:ext uri="{FF2B5EF4-FFF2-40B4-BE49-F238E27FC236}">
                <a16:creationId xmlns:a16="http://schemas.microsoft.com/office/drawing/2014/main" id="{354A6C52-8B8D-3262-C86F-80F8474117C4}"/>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CFAD5E6-8356-228D-2241-11C517F852DC}"/>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81B04ABB-D5F4-D94E-97A4-B3B55F0AAD36}" type="slidenum">
              <a:rPr lang="en-US" smtClean="0"/>
              <a:t>‹#›</a:t>
            </a:fld>
            <a:endParaRPr lang="en-US"/>
          </a:p>
        </p:txBody>
      </p:sp>
    </p:spTree>
    <p:extLst>
      <p:ext uri="{BB962C8B-B14F-4D97-AF65-F5344CB8AC3E}">
        <p14:creationId xmlns:p14="http://schemas.microsoft.com/office/powerpoint/2010/main" val="1939898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706252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525958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Flex_white with title" preserve="1" userDrawn="1">
  <p:cSld name="Empty slide">
    <p:spTree>
      <p:nvGrpSpPr>
        <p:cNvPr id="1" name="Shape 556"/>
        <p:cNvGrpSpPr/>
        <p:nvPr/>
      </p:nvGrpSpPr>
      <p:grpSpPr>
        <a:xfrm>
          <a:off x="0" y="0"/>
          <a:ext cx="0" cy="0"/>
          <a:chOff x="0" y="0"/>
          <a:chExt cx="0" cy="0"/>
        </a:xfrm>
      </p:grpSpPr>
      <p:sp>
        <p:nvSpPr>
          <p:cNvPr id="24" name="Google Shape;53;p8">
            <a:extLst>
              <a:ext uri="{FF2B5EF4-FFF2-40B4-BE49-F238E27FC236}">
                <a16:creationId xmlns:a16="http://schemas.microsoft.com/office/drawing/2014/main" id="{8C2DADE0-D819-22C0-220D-C1F53736F2FA}"/>
              </a:ext>
            </a:extLst>
          </p:cNvPr>
          <p:cNvSpPr txBox="1"/>
          <p:nvPr userDrawn="1"/>
        </p:nvSpPr>
        <p:spPr>
          <a:xfrm>
            <a:off x="8215029" y="4931571"/>
            <a:ext cx="309600" cy="61555"/>
          </a:xfrm>
          <a:prstGeom prst="rect">
            <a:avLst/>
          </a:prstGeom>
          <a:noFill/>
          <a:ln>
            <a:noFill/>
          </a:ln>
        </p:spPr>
        <p:txBody>
          <a:bodyPr spcFirstLastPara="1" wrap="square" lIns="0" tIns="0" rIns="0" bIns="0" anchor="t" anchorCtr="0">
            <a:spAutoFit/>
          </a:bodyPr>
          <a:lstStyle/>
          <a:p>
            <a:pPr marL="0" marR="0" lvl="0" indent="0" algn="r" rtl="0">
              <a:lnSpc>
                <a:spcPct val="100000"/>
              </a:lnSpc>
              <a:spcBef>
                <a:spcPts val="0"/>
              </a:spcBef>
              <a:spcAft>
                <a:spcPts val="0"/>
              </a:spcAft>
              <a:buClr>
                <a:schemeClr val="lt1"/>
              </a:buClr>
              <a:buSzPts val="375"/>
              <a:buFont typeface="Arial"/>
              <a:buNone/>
            </a:pPr>
            <a:fld id="{00000000-1234-1234-1234-123412341234}" type="slidenum">
              <a:rPr lang="en-GB" sz="400" b="0" i="0" u="none" strike="noStrike" cap="none">
                <a:solidFill>
                  <a:schemeClr val="tx1">
                    <a:alpha val="50000"/>
                  </a:schemeClr>
                </a:solidFill>
                <a:latin typeface="Montserrat" pitchFamily="2" charset="0"/>
                <a:ea typeface="Arial"/>
                <a:cs typeface="Arial"/>
                <a:sym typeface="Arial"/>
              </a:rPr>
              <a:t>‹#›</a:t>
            </a:fld>
            <a:endParaRPr sz="375" b="0" i="0" u="none" strike="noStrike" cap="none" dirty="0">
              <a:solidFill>
                <a:schemeClr val="tx1">
                  <a:alpha val="50000"/>
                </a:schemeClr>
              </a:solidFill>
              <a:latin typeface="Montserrat" pitchFamily="2" charset="0"/>
              <a:ea typeface="Arial"/>
              <a:cs typeface="Arial"/>
              <a:sym typeface="Arial"/>
            </a:endParaRPr>
          </a:p>
        </p:txBody>
      </p:sp>
    </p:spTree>
    <p:extLst>
      <p:ext uri="{BB962C8B-B14F-4D97-AF65-F5344CB8AC3E}">
        <p14:creationId xmlns:p14="http://schemas.microsoft.com/office/powerpoint/2010/main" val="311401278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extLst>
      <p:ext uri="{BB962C8B-B14F-4D97-AF65-F5344CB8AC3E}">
        <p14:creationId xmlns:p14="http://schemas.microsoft.com/office/powerpoint/2010/main" val="3413896495"/>
      </p:ext>
    </p:extLst>
  </p:cSld>
  <p:clrMap bg1="lt1" tx1="dk1" bg2="dk2" tx2="lt2" accent1="accent1" accent2="accent2" accent3="accent3" accent4="accent4" accent5="accent5" accent6="accent6" hlink="hlink" folHlink="folHlink"/>
  <p:sldLayoutIdLst>
    <p:sldLayoutId id="2147483876"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0" marR="0" lvl="0" indent="0" algn="l" rtl="0">
        <a:lnSpc>
          <a:spcPct val="120000"/>
        </a:lnSpc>
        <a:spcBef>
          <a:spcPts val="0"/>
        </a:spcBef>
        <a:spcAft>
          <a:spcPts val="300"/>
        </a:spcAft>
        <a:buClr>
          <a:srgbClr val="000000"/>
        </a:buClr>
        <a:buFont typeface="Arial"/>
        <a:defRPr sz="1000" b="1" i="0" u="none" strike="noStrike" cap="none">
          <a:solidFill>
            <a:srgbClr val="000000"/>
          </a:solidFill>
          <a:latin typeface="Montserrat" pitchFamily="2" charset="0"/>
          <a:ea typeface="Montserrat" pitchFamily="2" charset="0"/>
          <a:cs typeface="Arial"/>
          <a:sym typeface="Arial"/>
        </a:defRPr>
      </a:lvl1pPr>
      <a:lvl2pPr marR="0" lvl="1" indent="0" algn="l" rtl="0">
        <a:lnSpc>
          <a:spcPct val="120000"/>
        </a:lnSpc>
        <a:spcBef>
          <a:spcPts val="0"/>
        </a:spcBef>
        <a:spcAft>
          <a:spcPts val="300"/>
        </a:spcAft>
        <a:buClr>
          <a:srgbClr val="000000"/>
        </a:buClr>
        <a:buFont typeface="Arial"/>
        <a:defRPr sz="1000" b="0" i="0" u="none" strike="noStrike" cap="none">
          <a:solidFill>
            <a:srgbClr val="000000"/>
          </a:solidFill>
          <a:latin typeface="Montserrat" pitchFamily="2" charset="0"/>
          <a:ea typeface="Montserrat" pitchFamily="2" charset="0"/>
          <a:cs typeface="Arial"/>
          <a:sym typeface="Arial"/>
        </a:defRPr>
      </a:lvl2pPr>
      <a:lvl3pPr marL="171450" marR="0" lvl="2" indent="-171450" algn="l" rtl="0">
        <a:lnSpc>
          <a:spcPct val="120000"/>
        </a:lnSpc>
        <a:spcBef>
          <a:spcPts val="0"/>
        </a:spcBef>
        <a:spcAft>
          <a:spcPts val="300"/>
        </a:spcAft>
        <a:buClr>
          <a:srgbClr val="000000"/>
        </a:buClr>
        <a:buFont typeface="Arial" panose="020B0604020202020204" pitchFamily="34" charset="0"/>
        <a:buChar char="•"/>
        <a:defRPr sz="1000" b="0" i="0" u="none" strike="noStrike" cap="none">
          <a:solidFill>
            <a:srgbClr val="000000"/>
          </a:solidFill>
          <a:latin typeface="Montserrat" pitchFamily="2" charset="0"/>
          <a:ea typeface="Montserrat" pitchFamily="2" charset="0"/>
          <a:cs typeface="Arial"/>
          <a:sym typeface="Arial"/>
        </a:defRPr>
      </a:lvl3pPr>
      <a:lvl4pPr marR="0" lvl="3" indent="0" algn="l" rtl="0">
        <a:lnSpc>
          <a:spcPct val="120000"/>
        </a:lnSpc>
        <a:spcBef>
          <a:spcPts val="0"/>
        </a:spcBef>
        <a:spcAft>
          <a:spcPts val="300"/>
        </a:spcAft>
        <a:buClr>
          <a:srgbClr val="000000"/>
        </a:buClr>
        <a:buFont typeface="Arial"/>
        <a:defRPr sz="900" b="1" i="0" u="none" strike="noStrike" cap="none">
          <a:solidFill>
            <a:srgbClr val="000000"/>
          </a:solidFill>
          <a:latin typeface="Montserrat" pitchFamily="2" charset="0"/>
          <a:ea typeface="Montserrat" pitchFamily="2" charset="0"/>
          <a:cs typeface="Arial"/>
          <a:sym typeface="Arial"/>
        </a:defRPr>
      </a:lvl4pPr>
      <a:lvl5pPr marR="0" lvl="4" indent="0" algn="l" rtl="0">
        <a:lnSpc>
          <a:spcPct val="120000"/>
        </a:lnSpc>
        <a:spcBef>
          <a:spcPts val="0"/>
        </a:spcBef>
        <a:spcAft>
          <a:spcPts val="300"/>
        </a:spcAft>
        <a:buClr>
          <a:srgbClr val="000000"/>
        </a:buClr>
        <a:buFont typeface="Arial"/>
        <a:defRPr sz="900" b="0" i="0" u="none" strike="noStrike" cap="none">
          <a:solidFill>
            <a:srgbClr val="000000"/>
          </a:solidFill>
          <a:latin typeface="Montserrat" pitchFamily="2" charset="0"/>
          <a:ea typeface="Montserrat" pitchFamily="2" charset="0"/>
          <a:cs typeface="Arial"/>
          <a:sym typeface="Arial"/>
        </a:defRPr>
      </a:lvl5pPr>
      <a:lvl6pPr marL="171450" marR="0" lvl="5" indent="-171450" algn="l" rtl="0">
        <a:lnSpc>
          <a:spcPct val="100000"/>
        </a:lnSpc>
        <a:spcBef>
          <a:spcPts val="0"/>
        </a:spcBef>
        <a:spcAft>
          <a:spcPts val="300"/>
        </a:spcAft>
        <a:buClr>
          <a:srgbClr val="000000"/>
        </a:buClr>
        <a:buFont typeface="Arial" panose="020B0604020202020204" pitchFamily="34" charset="0"/>
        <a:buChar char="•"/>
        <a:defRPr sz="900" b="0" i="0" u="none" strike="noStrike" cap="none">
          <a:solidFill>
            <a:srgbClr val="000000"/>
          </a:solidFill>
          <a:latin typeface="Montserrat" pitchFamily="2" charset="0"/>
          <a:ea typeface="Montserrat" pitchFamily="2" charset="0"/>
          <a:cs typeface="Arial"/>
          <a:sym typeface="Arial"/>
        </a:defRPr>
      </a:lvl6pPr>
      <a:lvl7pPr marR="0" lvl="6" algn="l" rtl="0">
        <a:lnSpc>
          <a:spcPct val="100000"/>
        </a:lnSpc>
        <a:spcBef>
          <a:spcPts val="0"/>
        </a:spcBef>
        <a:spcAft>
          <a:spcPts val="300"/>
        </a:spcAft>
        <a:buClr>
          <a:srgbClr val="000000"/>
        </a:buClr>
        <a:buFont typeface="Arial"/>
        <a:defRPr sz="800" b="1" i="0" u="none" strike="noStrike" cap="none">
          <a:solidFill>
            <a:srgbClr val="000000"/>
          </a:solidFill>
          <a:latin typeface="Montserrat" pitchFamily="2" charset="0"/>
          <a:ea typeface="Montserrat" pitchFamily="2" charset="0"/>
          <a:cs typeface="Arial"/>
          <a:sym typeface="Arial"/>
        </a:defRPr>
      </a:lvl7pPr>
      <a:lvl8pPr marR="0" lvl="7" algn="l" rtl="0">
        <a:lnSpc>
          <a:spcPct val="120000"/>
        </a:lnSpc>
        <a:spcBef>
          <a:spcPts val="0"/>
        </a:spcBef>
        <a:spcAft>
          <a:spcPts val="300"/>
        </a:spcAft>
        <a:buClr>
          <a:srgbClr val="000000"/>
        </a:buClr>
        <a:buFont typeface="Arial"/>
        <a:defRPr sz="800" b="0" i="0" u="none" strike="noStrike" cap="none">
          <a:solidFill>
            <a:srgbClr val="000000"/>
          </a:solidFill>
          <a:latin typeface="Montserrat" pitchFamily="2" charset="0"/>
          <a:ea typeface="Montserrat" pitchFamily="2" charset="0"/>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04">
          <p15:clr>
            <a:srgbClr val="9900FF"/>
          </p15:clr>
        </p15:guide>
        <p15:guide id="2" pos="385" userDrawn="1">
          <p15:clr>
            <a:srgbClr val="9900FF"/>
          </p15:clr>
        </p15:guide>
        <p15:guide id="3" pos="5397" userDrawn="1">
          <p15:clr>
            <a:srgbClr val="9900FF"/>
          </p15:clr>
        </p15:guide>
        <p15:guide id="4" orient="horz" pos="3144">
          <p15:clr>
            <a:srgbClr val="9900FF"/>
          </p15:clr>
        </p15:guide>
        <p15:guide id="5" pos="2381" userDrawn="1">
          <p15:clr>
            <a:srgbClr val="F5BC50"/>
          </p15:clr>
        </p15:guide>
        <p15:guide id="6" orient="horz" pos="576">
          <p15:clr>
            <a:srgbClr val="9900FF"/>
          </p15:clr>
        </p15:guide>
        <p15:guide id="7" orient="horz" pos="2671">
          <p15:clr>
            <a:srgbClr val="9900FF"/>
          </p15:clr>
        </p15:guide>
        <p15:guide id="8" pos="993" userDrawn="1">
          <p15:clr>
            <a:srgbClr val="F5BC50"/>
          </p15:clr>
        </p15:guide>
        <p15:guide id="9" pos="1088" userDrawn="1">
          <p15:clr>
            <a:srgbClr val="F5BC50"/>
          </p15:clr>
        </p15:guide>
        <p15:guide id="10" pos="1633" userDrawn="1">
          <p15:clr>
            <a:srgbClr val="F5BC50"/>
          </p15:clr>
        </p15:guide>
        <p15:guide id="11" pos="1746" userDrawn="1">
          <p15:clr>
            <a:srgbClr val="F5BC50"/>
          </p15:clr>
        </p15:guide>
        <p15:guide id="12" pos="2268" userDrawn="1">
          <p15:clr>
            <a:srgbClr val="9900FF"/>
          </p15:clr>
        </p15:guide>
        <p15:guide id="13" pos="2903" userDrawn="1">
          <p15:clr>
            <a:srgbClr val="F5BC50"/>
          </p15:clr>
        </p15:guide>
        <p15:guide id="14" pos="3016" userDrawn="1">
          <p15:clr>
            <a:srgbClr val="F5BC50"/>
          </p15:clr>
        </p15:guide>
        <p15:guide id="15" pos="3560" userDrawn="1">
          <p15:clr>
            <a:srgbClr val="F5BC50"/>
          </p15:clr>
        </p15:guide>
        <p15:guide id="16" pos="3674" userDrawn="1">
          <p15:clr>
            <a:srgbClr val="F5BC50"/>
          </p15:clr>
        </p15:guide>
        <p15:guide id="17" pos="4195" userDrawn="1">
          <p15:clr>
            <a:srgbClr val="F5BC50"/>
          </p15:clr>
        </p15:guide>
        <p15:guide id="18" pos="4309" userDrawn="1">
          <p15:clr>
            <a:srgbClr val="F5BC50"/>
          </p15:clr>
        </p15:guide>
        <p15:guide id="19" pos="4830" userDrawn="1">
          <p15:clr>
            <a:srgbClr val="F5BC50"/>
          </p15:clr>
        </p15:guide>
        <p15:guide id="20" pos="4944" userDrawn="1">
          <p15:clr>
            <a:srgbClr val="F5BC5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8F44DC-E829-48CC-6D8D-4A02576577F8}"/>
              </a:ext>
            </a:extLst>
          </p:cNvPr>
          <p:cNvSpPr/>
          <p:nvPr/>
        </p:nvSpPr>
        <p:spPr>
          <a:xfrm>
            <a:off x="-1" y="0"/>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6F6759E-AC38-DD20-B4CA-473C7BEC0C67}"/>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a:t>
            </a: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 INTRODUCTION</a:t>
            </a:r>
          </a:p>
        </p:txBody>
      </p:sp>
      <p:sp>
        <p:nvSpPr>
          <p:cNvPr id="4" name="TextBox 3">
            <a:extLst>
              <a:ext uri="{FF2B5EF4-FFF2-40B4-BE49-F238E27FC236}">
                <a16:creationId xmlns:a16="http://schemas.microsoft.com/office/drawing/2014/main" id="{6B283692-3D0A-4D18-8669-A1D6A391D8E6}"/>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5" name="TextBox 4">
            <a:extLst>
              <a:ext uri="{FF2B5EF4-FFF2-40B4-BE49-F238E27FC236}">
                <a16:creationId xmlns:a16="http://schemas.microsoft.com/office/drawing/2014/main" id="{8C2E6FF6-8234-3413-1D32-A5E72327A98B}"/>
              </a:ext>
            </a:extLst>
          </p:cNvPr>
          <p:cNvSpPr txBox="1"/>
          <p:nvPr/>
        </p:nvSpPr>
        <p:spPr>
          <a:xfrm>
            <a:off x="953146" y="3532645"/>
            <a:ext cx="8789680" cy="677108"/>
          </a:xfrm>
          <a:prstGeom prst="rect">
            <a:avLst/>
          </a:prstGeom>
          <a:noFill/>
        </p:spPr>
        <p:txBody>
          <a:bodyPr wrap="square" lIns="0" tIns="0" rIns="0" bIns="0" numCol="2" spcCol="360000" anchor="t">
            <a:spAutoFit/>
          </a:bodyPr>
          <a:lstStyle/>
          <a:p>
            <a:r>
              <a:rPr lang="en-GB" sz="1100" dirty="0">
                <a:solidFill>
                  <a:srgbClr val="72293A"/>
                </a:solidFill>
                <a:effectLst/>
                <a:latin typeface="+mn-lt"/>
                <a:ea typeface="Calibri" panose="020F0502020204030204" pitchFamily="34" charset="0"/>
                <a:cs typeface="Arial Narrow" panose="020B0604020202020204" pitchFamily="34" charset="0"/>
              </a:rPr>
              <a:t> </a:t>
            </a:r>
          </a:p>
          <a:p>
            <a:r>
              <a:rPr lang="en-GB" sz="1100" dirty="0">
                <a:solidFill>
                  <a:srgbClr val="72293A"/>
                </a:solidFill>
                <a:effectLst/>
                <a:latin typeface="+mn-lt"/>
                <a:ea typeface="Calibri" panose="020F0502020204030204" pitchFamily="34" charset="0"/>
                <a:cs typeface="Arial Narrow" panose="020B0604020202020204" pitchFamily="34" charset="0"/>
              </a:rPr>
              <a:t> </a:t>
            </a:r>
          </a:p>
          <a:p>
            <a:endParaRPr lang="en-GB" sz="1100" dirty="0">
              <a:solidFill>
                <a:srgbClr val="72293A"/>
              </a:solidFill>
              <a:latin typeface="+mn-lt"/>
              <a:ea typeface="Calibri" panose="020F0502020204030204" pitchFamily="34" charset="0"/>
              <a:cs typeface="Arial Narrow" panose="020B0604020202020204" pitchFamily="34" charset="0"/>
            </a:endParaRPr>
          </a:p>
          <a:p>
            <a:endParaRPr lang="en-GB" sz="1100" dirty="0">
              <a:solidFill>
                <a:srgbClr val="72293A"/>
              </a:solidFill>
              <a:latin typeface="+mn-lt"/>
              <a:ea typeface="Calibri" panose="020F0502020204030204" pitchFamily="34" charset="0"/>
              <a:cs typeface="Arial Narrow" panose="020B0604020202020204" pitchFamily="34" charset="0"/>
            </a:endParaRPr>
          </a:p>
        </p:txBody>
      </p:sp>
      <p:sp>
        <p:nvSpPr>
          <p:cNvPr id="6" name="Rectangle 5">
            <a:extLst>
              <a:ext uri="{FF2B5EF4-FFF2-40B4-BE49-F238E27FC236}">
                <a16:creationId xmlns:a16="http://schemas.microsoft.com/office/drawing/2014/main" id="{2C4FC41F-B641-84C7-B588-5AB1F6637750}"/>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8EEF5F0-9497-004F-D010-9C4187FDF896}"/>
              </a:ext>
            </a:extLst>
          </p:cNvPr>
          <p:cNvSpPr txBox="1"/>
          <p:nvPr/>
        </p:nvSpPr>
        <p:spPr>
          <a:xfrm>
            <a:off x="219890" y="767943"/>
            <a:ext cx="8704217" cy="4145020"/>
          </a:xfrm>
          <a:prstGeom prst="rect">
            <a:avLst/>
          </a:prstGeom>
          <a:noFill/>
          <a:ln>
            <a:noFill/>
          </a:ln>
        </p:spPr>
        <p:txBody>
          <a:bodyPr spcFirstLastPara="1" wrap="square" lIns="0" tIns="0" rIns="0" bIns="0" rtlCol="0" anchor="t" anchorCtr="0">
            <a:noAutofit/>
          </a:bodyPr>
          <a:lstStyle/>
          <a:p>
            <a:pPr>
              <a:tabLst>
                <a:tab pos="4214813" algn="l"/>
              </a:tabLst>
            </a:pPr>
            <a:r>
              <a:rPr lang="en-GB" dirty="0">
                <a:solidFill>
                  <a:srgbClr val="72293A"/>
                </a:solidFill>
                <a:latin typeface="+mn-lt"/>
                <a:ea typeface="Calibri" panose="020F0502020204030204" pitchFamily="34" charset="0"/>
                <a:cs typeface="Arial Narrow" panose="020B0604020202020204" pitchFamily="34" charset="0"/>
              </a:rPr>
              <a:t>We have a fantastic group of parents on the CSPA Executive Committee with great minds and ideas, but all with limited time. </a:t>
            </a:r>
          </a:p>
          <a:p>
            <a:pPr>
              <a:tabLst>
                <a:tab pos="4214813" algn="l"/>
              </a:tabLst>
            </a:pPr>
            <a:endParaRPr lang="en-GB" sz="800" dirty="0">
              <a:solidFill>
                <a:srgbClr val="72293A"/>
              </a:solidFill>
              <a:latin typeface="+mn-lt"/>
              <a:ea typeface="Calibri" panose="020F0502020204030204" pitchFamily="34" charset="0"/>
              <a:cs typeface="Arial Narrow" panose="020B0604020202020204" pitchFamily="34" charset="0"/>
            </a:endParaRPr>
          </a:p>
          <a:p>
            <a:pPr>
              <a:tabLst>
                <a:tab pos="4214813" algn="l"/>
              </a:tabLst>
            </a:pPr>
            <a:r>
              <a:rPr lang="en-GB" dirty="0">
                <a:solidFill>
                  <a:srgbClr val="72293A"/>
                </a:solidFill>
                <a:latin typeface="+mn-lt"/>
                <a:ea typeface="Calibri" panose="020F0502020204030204" pitchFamily="34" charset="0"/>
                <a:cs typeface="Arial Narrow" panose="020B0604020202020204" pitchFamily="34" charset="0"/>
              </a:rPr>
              <a:t>We propose to divide the Executive Committee into smaller Sub-Committees, an idea that has worked well in the past. The purpose of this is to progress fundraising ideas quickly and effectively and to allow a more efficient use of time.</a:t>
            </a:r>
          </a:p>
          <a:p>
            <a:pPr>
              <a:tabLst>
                <a:tab pos="4214813" algn="l"/>
              </a:tabLst>
            </a:pPr>
            <a:endParaRPr lang="en-GB" sz="800" dirty="0">
              <a:solidFill>
                <a:srgbClr val="72293A"/>
              </a:solidFill>
              <a:latin typeface="+mn-lt"/>
              <a:ea typeface="Calibri" panose="020F0502020204030204" pitchFamily="34" charset="0"/>
              <a:cs typeface="Arial Narrow" panose="020B0604020202020204" pitchFamily="34" charset="0"/>
            </a:endParaRPr>
          </a:p>
          <a:p>
            <a:pPr>
              <a:tabLst>
                <a:tab pos="4214813" algn="l"/>
              </a:tabLst>
            </a:pPr>
            <a:r>
              <a:rPr lang="en-GB" dirty="0">
                <a:solidFill>
                  <a:srgbClr val="72293A"/>
                </a:solidFill>
                <a:latin typeface="+mn-lt"/>
                <a:ea typeface="Calibri" panose="020F0502020204030204" pitchFamily="34" charset="0"/>
                <a:cs typeface="Arial Narrow" panose="020B0604020202020204" pitchFamily="34" charset="0"/>
              </a:rPr>
              <a:t>We will all continue to meet at the main Executive Committee meetings every 6 weeks, but to achieve our fundraising objectives, we will ‘divide and conquer’ between the main meetings, with one rep from each Sub-Committee reporting on progress at the next Executive Committee meeting.</a:t>
            </a:r>
          </a:p>
          <a:p>
            <a:pPr>
              <a:tabLst>
                <a:tab pos="4214813" algn="l"/>
              </a:tabLst>
            </a:pPr>
            <a:endParaRPr lang="en-GB" sz="800" dirty="0">
              <a:solidFill>
                <a:srgbClr val="72293A"/>
              </a:solidFill>
              <a:latin typeface="+mn-lt"/>
              <a:ea typeface="Calibri" panose="020F0502020204030204" pitchFamily="34" charset="0"/>
              <a:cs typeface="Arial Narrow" panose="020B0604020202020204" pitchFamily="34" charset="0"/>
            </a:endParaRPr>
          </a:p>
          <a:p>
            <a:pPr>
              <a:tabLst>
                <a:tab pos="4214813" algn="l"/>
              </a:tabLst>
            </a:pPr>
            <a:r>
              <a:rPr lang="en-GB" dirty="0">
                <a:solidFill>
                  <a:srgbClr val="72293A"/>
                </a:solidFill>
                <a:latin typeface="+mn-lt"/>
                <a:ea typeface="Calibri" panose="020F0502020204030204" pitchFamily="34" charset="0"/>
                <a:cs typeface="Arial Narrow" panose="020B0604020202020204" pitchFamily="34" charset="0"/>
              </a:rPr>
              <a:t>In order to streamline the process and to ensure that all the Sub-Committees work cohesively together, we have considered the roles and responsibilities of each Sub-Committee.</a:t>
            </a:r>
          </a:p>
          <a:p>
            <a:pPr>
              <a:tabLst>
                <a:tab pos="4214813" algn="l"/>
              </a:tabLst>
            </a:pPr>
            <a:endParaRPr lang="en-GB" sz="800" dirty="0">
              <a:solidFill>
                <a:srgbClr val="72293A"/>
              </a:solidFill>
              <a:latin typeface="+mn-lt"/>
              <a:ea typeface="Calibri" panose="020F0502020204030204" pitchFamily="34" charset="0"/>
              <a:cs typeface="Arial Narrow" panose="020B0604020202020204" pitchFamily="34" charset="0"/>
            </a:endParaRPr>
          </a:p>
          <a:p>
            <a:pPr>
              <a:tabLst>
                <a:tab pos="4214813" algn="l"/>
              </a:tabLst>
            </a:pPr>
            <a:r>
              <a:rPr lang="en-GB" dirty="0">
                <a:solidFill>
                  <a:srgbClr val="72293A"/>
                </a:solidFill>
                <a:latin typeface="+mn-lt"/>
                <a:ea typeface="Calibri" panose="020F0502020204030204" pitchFamily="34" charset="0"/>
                <a:cs typeface="Arial Narrow" panose="020B0604020202020204" pitchFamily="34" charset="0"/>
              </a:rPr>
              <a:t>It is important that the Officers maintain communication with each Sub-Committee, so that they can ensure that all actions are aligned with the School’s values and goals.</a:t>
            </a:r>
          </a:p>
          <a:p>
            <a:pPr>
              <a:tabLst>
                <a:tab pos="4214813" algn="l"/>
              </a:tabLst>
            </a:pPr>
            <a:endParaRPr lang="en-GB" sz="800" dirty="0">
              <a:solidFill>
                <a:srgbClr val="72293A"/>
              </a:solidFill>
              <a:latin typeface="+mn-lt"/>
              <a:ea typeface="Calibri" panose="020F0502020204030204" pitchFamily="34" charset="0"/>
              <a:cs typeface="Arial Narrow" panose="020B0604020202020204" pitchFamily="34" charset="0"/>
            </a:endParaRPr>
          </a:p>
          <a:p>
            <a:r>
              <a:rPr lang="en-GB" dirty="0">
                <a:solidFill>
                  <a:srgbClr val="72293A"/>
                </a:solidFill>
                <a:latin typeface="+mn-lt"/>
                <a:ea typeface="Calibri" panose="020F0502020204030204" pitchFamily="34" charset="0"/>
                <a:cs typeface="Arial Narrow" panose="020B0604020202020204" pitchFamily="34" charset="0"/>
              </a:rPr>
              <a:t>Hopefully by committing time to a Sub-Committee, parents’ workloads will be spread efficiently and prevent anyone begrudging the amount of time they invest in helping the School to fundraise. After all, teamwork makes dreamwork!</a:t>
            </a:r>
          </a:p>
          <a:p>
            <a:endParaRPr lang="en-GB" sz="800" dirty="0">
              <a:solidFill>
                <a:srgbClr val="72293A"/>
              </a:solidFill>
              <a:latin typeface="+mn-lt"/>
              <a:ea typeface="Calibri" panose="020F0502020204030204" pitchFamily="34" charset="0"/>
              <a:cs typeface="Arial Narrow" panose="020B0604020202020204" pitchFamily="34" charset="0"/>
            </a:endParaRPr>
          </a:p>
          <a:p>
            <a:endParaRPr lang="en-GB" sz="800" dirty="0">
              <a:solidFill>
                <a:srgbClr val="72293A"/>
              </a:solidFill>
              <a:latin typeface="+mn-lt"/>
              <a:ea typeface="Calibri" panose="020F0502020204030204" pitchFamily="34" charset="0"/>
              <a:cs typeface="Arial Narrow" panose="020B0604020202020204" pitchFamily="34" charset="0"/>
            </a:endParaRPr>
          </a:p>
          <a:p>
            <a:r>
              <a:rPr lang="en-GB" b="1" dirty="0">
                <a:solidFill>
                  <a:srgbClr val="72293A"/>
                </a:solidFill>
                <a:latin typeface="+mn-lt"/>
                <a:ea typeface="Calibri" panose="020F0502020204030204" pitchFamily="34" charset="0"/>
                <a:cs typeface="Arial Narrow" panose="020B0604020202020204" pitchFamily="34" charset="0"/>
              </a:rPr>
              <a:t>CSPA Officers</a:t>
            </a:r>
          </a:p>
          <a:p>
            <a:r>
              <a:rPr lang="en-GB" dirty="0">
                <a:solidFill>
                  <a:srgbClr val="72293A"/>
                </a:solidFill>
                <a:latin typeface="+mn-lt"/>
                <a:ea typeface="Calibri" panose="020F0502020204030204" pitchFamily="34" charset="0"/>
                <a:cs typeface="Arial Narrow" panose="020B0604020202020204" pitchFamily="34" charset="0"/>
              </a:rPr>
              <a:t>September 2025</a:t>
            </a:r>
            <a:endParaRPr lang="en-GB" dirty="0">
              <a:solidFill>
                <a:srgbClr val="72293A"/>
              </a:solidFill>
              <a:ea typeface="Calibri" panose="020F0502020204030204" pitchFamily="34" charset="0"/>
              <a:cs typeface="Arial Narrow" panose="020B0604020202020204" pitchFamily="34" charset="0"/>
            </a:endParaRPr>
          </a:p>
        </p:txBody>
      </p:sp>
    </p:spTree>
    <p:extLst>
      <p:ext uri="{BB962C8B-B14F-4D97-AF65-F5344CB8AC3E}">
        <p14:creationId xmlns:p14="http://schemas.microsoft.com/office/powerpoint/2010/main" val="3569178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1" y="0"/>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 EACH SUB-COMMITTEE</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784214" y="677948"/>
            <a:ext cx="3511736" cy="1815882"/>
          </a:xfrm>
          <a:prstGeom prst="rect">
            <a:avLst/>
          </a:prstGeom>
          <a:noFill/>
        </p:spPr>
        <p:txBody>
          <a:bodyPr wrap="square" lIns="0" tIns="0" rIns="0" bIns="0" anchor="t">
            <a:spAutoFit/>
          </a:bodyPr>
          <a:lstStyle/>
          <a:p>
            <a:r>
              <a:rPr lang="en-GB" sz="1100" b="1" dirty="0">
                <a:solidFill>
                  <a:srgbClr val="72293A"/>
                </a:solidFill>
                <a:effectLst/>
                <a:latin typeface="+mn-lt"/>
                <a:ea typeface="Calibri" panose="020F0502020204030204" pitchFamily="34" charset="0"/>
                <a:cs typeface="Arial Narrow" panose="020B0604020202020204" pitchFamily="34" charset="0"/>
              </a:rPr>
              <a:t>Education </a:t>
            </a:r>
            <a:r>
              <a:rPr lang="en-GB" sz="1100" b="1" dirty="0">
                <a:solidFill>
                  <a:srgbClr val="72293A"/>
                </a:solidFill>
                <a:latin typeface="+mn-lt"/>
                <a:ea typeface="Calibri" panose="020F0502020204030204" pitchFamily="34" charset="0"/>
                <a:cs typeface="Arial Narrow" panose="020B0604020202020204" pitchFamily="34" charset="0"/>
              </a:rPr>
              <a:t>&amp;</a:t>
            </a:r>
            <a:r>
              <a:rPr lang="en-GB" sz="1100" b="1" dirty="0">
                <a:solidFill>
                  <a:srgbClr val="72293A"/>
                </a:solidFill>
                <a:effectLst/>
                <a:latin typeface="+mn-lt"/>
                <a:ea typeface="Calibri" panose="020F0502020204030204" pitchFamily="34" charset="0"/>
                <a:cs typeface="Arial Narrow" panose="020B0604020202020204" pitchFamily="34" charset="0"/>
              </a:rPr>
              <a:t> Supporting Co-Curricular</a:t>
            </a:r>
          </a:p>
          <a:p>
            <a:r>
              <a:rPr lang="en-GB" sz="1100" dirty="0">
                <a:solidFill>
                  <a:srgbClr val="72293A"/>
                </a:solidFill>
                <a:effectLst/>
                <a:latin typeface="+mn-lt"/>
                <a:ea typeface="Calibri" panose="020F0502020204030204" pitchFamily="34" charset="0"/>
                <a:cs typeface="Arial Narrow" panose="020B0604020202020204" pitchFamily="34" charset="0"/>
              </a:rPr>
              <a:t>To develop the talks’ programme </a:t>
            </a:r>
            <a:r>
              <a:rPr lang="en-GB" sz="1100" dirty="0">
                <a:solidFill>
                  <a:srgbClr val="72293A"/>
                </a:solidFill>
                <a:latin typeface="+mn-lt"/>
                <a:ea typeface="Calibri" panose="020F0502020204030204" pitchFamily="34" charset="0"/>
                <a:cs typeface="Arial Narrow" panose="020B0604020202020204" pitchFamily="34" charset="0"/>
              </a:rPr>
              <a:t>for students and parents </a:t>
            </a:r>
            <a:r>
              <a:rPr lang="en-GB" sz="1100" dirty="0">
                <a:solidFill>
                  <a:srgbClr val="72293A"/>
                </a:solidFill>
                <a:effectLst/>
                <a:latin typeface="+mn-lt"/>
                <a:ea typeface="Calibri" panose="020F0502020204030204" pitchFamily="34" charset="0"/>
                <a:cs typeface="Arial Narrow" panose="020B0604020202020204" pitchFamily="34" charset="0"/>
              </a:rPr>
              <a:t>alongside the PSHE department, and to enhance fundraising opportunities for the CSPA. </a:t>
            </a:r>
          </a:p>
          <a:p>
            <a:r>
              <a:rPr lang="en-GB" sz="1100" dirty="0">
                <a:solidFill>
                  <a:srgbClr val="72293A"/>
                </a:solidFill>
                <a:latin typeface="+mn-lt"/>
                <a:ea typeface="Calibri" panose="020F0502020204030204" pitchFamily="34" charset="0"/>
                <a:cs typeface="Calibri" panose="020F0502020204030204" pitchFamily="34" charset="0"/>
              </a:rPr>
              <a:t>To </a:t>
            </a:r>
            <a:r>
              <a:rPr lang="en-GB" sz="1100" dirty="0">
                <a:solidFill>
                  <a:srgbClr val="72293A"/>
                </a:solidFill>
                <a:effectLst/>
                <a:latin typeface="+mn-lt"/>
                <a:ea typeface="Calibri" panose="020F0502020204030204" pitchFamily="34" charset="0"/>
                <a:cs typeface="Calibri" panose="020F0502020204030204" pitchFamily="34" charset="0"/>
              </a:rPr>
              <a:t>assess and improve co-curricul</a:t>
            </a:r>
            <a:r>
              <a:rPr lang="en-GB" sz="1100" dirty="0">
                <a:solidFill>
                  <a:srgbClr val="72293A"/>
                </a:solidFill>
                <a:latin typeface="+mn-lt"/>
                <a:ea typeface="Calibri" panose="020F0502020204030204" pitchFamily="34" charset="0"/>
                <a:cs typeface="Calibri" panose="020F0502020204030204" pitchFamily="34" charset="0"/>
              </a:rPr>
              <a:t>ar</a:t>
            </a:r>
            <a:r>
              <a:rPr lang="en-GB" sz="1100" dirty="0">
                <a:solidFill>
                  <a:srgbClr val="72293A"/>
                </a:solidFill>
                <a:effectLst/>
                <a:latin typeface="+mn-lt"/>
                <a:ea typeface="Calibri" panose="020F0502020204030204" pitchFamily="34" charset="0"/>
                <a:cs typeface="Calibri" panose="020F0502020204030204" pitchFamily="34" charset="0"/>
              </a:rPr>
              <a:t> activities to enhance  </a:t>
            </a:r>
            <a:r>
              <a:rPr lang="en-GB" sz="1100" dirty="0">
                <a:solidFill>
                  <a:srgbClr val="72293A"/>
                </a:solidFill>
                <a:latin typeface="+mn-lt"/>
                <a:ea typeface="Calibri" panose="020F0502020204030204" pitchFamily="34" charset="0"/>
                <a:cs typeface="Calibri" panose="020F0502020204030204" pitchFamily="34" charset="0"/>
              </a:rPr>
              <a:t>students’</a:t>
            </a:r>
            <a:r>
              <a:rPr lang="en-GB" sz="1100" dirty="0">
                <a:solidFill>
                  <a:srgbClr val="72293A"/>
                </a:solidFill>
                <a:effectLst/>
                <a:latin typeface="+mn-lt"/>
                <a:ea typeface="Calibri" panose="020F0502020204030204" pitchFamily="34" charset="0"/>
                <a:cs typeface="Calibri" panose="020F0502020204030204" pitchFamily="34" charset="0"/>
              </a:rPr>
              <a:t> School experience. </a:t>
            </a:r>
          </a:p>
          <a:p>
            <a:endParaRPr lang="en-GB" sz="800" dirty="0">
              <a:solidFill>
                <a:srgbClr val="72293A"/>
              </a:solidFill>
              <a:effectLst/>
              <a:latin typeface="Arial" panose="020B0604020202020204" pitchFamily="34" charset="0"/>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Lettice</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Steph </a:t>
            </a:r>
          </a:p>
          <a:p>
            <a:endParaRPr lang="en-GB" sz="1100" dirty="0">
              <a:solidFill>
                <a:srgbClr val="72293A"/>
              </a:solidFill>
              <a:effectLst/>
              <a:latin typeface="+mn-lt"/>
              <a:ea typeface="Calibri" panose="020F0502020204030204" pitchFamily="34" charset="0"/>
              <a:cs typeface="Arial Narrow" panose="020B0604020202020204" pitchFamily="34" charset="0"/>
            </a:endParaRPr>
          </a:p>
          <a:p>
            <a:endParaRPr lang="en-GB" sz="1100" dirty="0">
              <a:solidFill>
                <a:srgbClr val="72293A"/>
              </a:solidFill>
              <a:effectLst/>
              <a:latin typeface="+mn-lt"/>
              <a:ea typeface="Calibri" panose="020F0502020204030204" pitchFamily="34" charset="0"/>
              <a:cs typeface="Arial Narrow" panose="020B0604020202020204" pitchFamily="34" charset="0"/>
            </a:endParaRPr>
          </a:p>
        </p:txBody>
      </p:sp>
      <p:sp>
        <p:nvSpPr>
          <p:cNvPr id="24" name="TextBox 23">
            <a:extLst>
              <a:ext uri="{FF2B5EF4-FFF2-40B4-BE49-F238E27FC236}">
                <a16:creationId xmlns:a16="http://schemas.microsoft.com/office/drawing/2014/main" id="{C11DEBD7-1CDA-2632-3975-5CEBDD412E5F}"/>
              </a:ext>
            </a:extLst>
          </p:cNvPr>
          <p:cNvSpPr txBox="1"/>
          <p:nvPr/>
        </p:nvSpPr>
        <p:spPr>
          <a:xfrm>
            <a:off x="2816131" y="2225975"/>
            <a:ext cx="3447903" cy="1862048"/>
          </a:xfrm>
          <a:prstGeom prst="rect">
            <a:avLst/>
          </a:prstGeom>
          <a:noFill/>
        </p:spPr>
        <p:txBody>
          <a:bodyPr wrap="square" lIns="0" tIns="0" rIns="0" bIns="0" anchor="t">
            <a:spAutoFit/>
          </a:bodyPr>
          <a:lstStyle/>
          <a:p>
            <a:r>
              <a:rPr lang="en-GB" sz="1100" b="1" dirty="0">
                <a:solidFill>
                  <a:srgbClr val="72293A"/>
                </a:solidFill>
                <a:effectLst/>
                <a:latin typeface="+mn-lt"/>
                <a:ea typeface="Calibri" panose="020F0502020204030204" pitchFamily="34" charset="0"/>
                <a:cs typeface="Arial Narrow" panose="020B0604020202020204" pitchFamily="34" charset="0"/>
              </a:rPr>
              <a:t>Social Committee</a:t>
            </a:r>
          </a:p>
          <a:p>
            <a:r>
              <a:rPr lang="en-GB" sz="1100" dirty="0">
                <a:solidFill>
                  <a:srgbClr val="72293A"/>
                </a:solidFill>
                <a:latin typeface="+mn-lt"/>
                <a:ea typeface="Calibri" panose="020F0502020204030204" pitchFamily="34" charset="0"/>
                <a:cs typeface="Arial Narrow" panose="020B0604020202020204" pitchFamily="34" charset="0"/>
              </a:rPr>
              <a:t>T</a:t>
            </a:r>
            <a:r>
              <a:rPr lang="en-GB" sz="1100" dirty="0">
                <a:solidFill>
                  <a:srgbClr val="72293A"/>
                </a:solidFill>
                <a:effectLst/>
                <a:latin typeface="+mn-lt"/>
                <a:ea typeface="Calibri" panose="020F0502020204030204" pitchFamily="34" charset="0"/>
                <a:cs typeface="Arial Narrow" panose="020B0604020202020204" pitchFamily="34" charset="0"/>
              </a:rPr>
              <a:t>o organise fundraising events for parents, students and staff.</a:t>
            </a:r>
            <a:endParaRPr lang="en-GB" sz="800" dirty="0">
              <a:solidFill>
                <a:srgbClr val="72293A"/>
              </a:solidFill>
              <a:effectLst/>
              <a:latin typeface="+mn-lt"/>
              <a:ea typeface="Calibri" panose="020F0502020204030204" pitchFamily="34" charset="0"/>
              <a:cs typeface="Arial Narrow" panose="020B0604020202020204" pitchFamily="34" charset="0"/>
            </a:endParaRPr>
          </a:p>
          <a:p>
            <a:r>
              <a:rPr lang="en-GB" sz="800" dirty="0">
                <a:solidFill>
                  <a:srgbClr val="72293A"/>
                </a:solidFill>
                <a:effectLst/>
                <a:latin typeface="+mn-lt"/>
                <a:ea typeface="Calibri" panose="020F0502020204030204" pitchFamily="34" charset="0"/>
                <a:cs typeface="Arial Narrow" panose="020B0604020202020204" pitchFamily="34" charset="0"/>
              </a:rPr>
              <a:t> </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Katherine </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Sue </a:t>
            </a:r>
            <a:endParaRPr lang="en-GB" sz="1100" dirty="0">
              <a:solidFill>
                <a:srgbClr val="72293A"/>
              </a:solidFill>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Dudders</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Elle </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Anna</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Toby</a:t>
            </a:r>
            <a:endParaRPr lang="en-GB" sz="1100" dirty="0">
              <a:solidFill>
                <a:srgbClr val="72293A"/>
              </a:solidFill>
              <a:effectLst/>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School Rep: Sam Gleadow</a:t>
            </a:r>
          </a:p>
        </p:txBody>
      </p:sp>
      <p:sp>
        <p:nvSpPr>
          <p:cNvPr id="26" name="TextBox 25">
            <a:extLst>
              <a:ext uri="{FF2B5EF4-FFF2-40B4-BE49-F238E27FC236}">
                <a16:creationId xmlns:a16="http://schemas.microsoft.com/office/drawing/2014/main" id="{9A28B4BD-CB2A-3FAF-4B02-D04656BF7B3A}"/>
              </a:ext>
            </a:extLst>
          </p:cNvPr>
          <p:cNvSpPr txBox="1"/>
          <p:nvPr/>
        </p:nvSpPr>
        <p:spPr>
          <a:xfrm>
            <a:off x="179331" y="2225975"/>
            <a:ext cx="2522558" cy="2323713"/>
          </a:xfrm>
          <a:prstGeom prst="rect">
            <a:avLst/>
          </a:prstGeom>
          <a:noFill/>
        </p:spPr>
        <p:txBody>
          <a:bodyPr wrap="square" lIns="0" tIns="0" rIns="0" bIns="0" anchor="t">
            <a:spAutoFit/>
          </a:bodyPr>
          <a:lstStyle/>
          <a:p>
            <a:r>
              <a:rPr lang="en-GB" sz="1100" b="1" dirty="0">
                <a:solidFill>
                  <a:srgbClr val="72293A"/>
                </a:solidFill>
                <a:effectLst/>
                <a:latin typeface="+mn-lt"/>
                <a:ea typeface="Calibri" panose="020F0502020204030204" pitchFamily="34" charset="0"/>
                <a:cs typeface="Arial Narrow" panose="020B0604020202020204" pitchFamily="34" charset="0"/>
              </a:rPr>
              <a:t>Communication &amp; Marketing</a:t>
            </a:r>
          </a:p>
          <a:p>
            <a:r>
              <a:rPr lang="en-GB" sz="1100" dirty="0">
                <a:solidFill>
                  <a:srgbClr val="72293A"/>
                </a:solidFill>
                <a:latin typeface="+mn-lt"/>
                <a:ea typeface="Calibri" panose="020F0502020204030204" pitchFamily="34" charset="0"/>
                <a:cs typeface="Arial Narrow" panose="020B0604020202020204" pitchFamily="34" charset="0"/>
              </a:rPr>
              <a:t>T</a:t>
            </a:r>
            <a:r>
              <a:rPr lang="en-GB" sz="1100" dirty="0">
                <a:solidFill>
                  <a:srgbClr val="72293A"/>
                </a:solidFill>
                <a:effectLst/>
                <a:latin typeface="+mn-lt"/>
                <a:ea typeface="Calibri" panose="020F0502020204030204" pitchFamily="34" charset="0"/>
                <a:cs typeface="Arial Narrow" panose="020B0604020202020204" pitchFamily="34" charset="0"/>
              </a:rPr>
              <a:t>o communicate CSPA messaging alongside School messaging and to </a:t>
            </a:r>
            <a:r>
              <a:rPr lang="en-US" sz="1100" dirty="0">
                <a:solidFill>
                  <a:srgbClr val="72293A"/>
                </a:solidFill>
                <a:latin typeface="Calibri (Body)"/>
              </a:rPr>
              <a:t>ensure that the CSPA brand is maintained throughout all communications and events.</a:t>
            </a:r>
            <a:endParaRPr lang="en-GB" sz="1100" dirty="0">
              <a:solidFill>
                <a:srgbClr val="72293A"/>
              </a:solidFill>
              <a:effectLst/>
              <a:latin typeface="Calibri (Body)"/>
              <a:ea typeface="Calibri" panose="020F0502020204030204" pitchFamily="34" charset="0"/>
              <a:cs typeface="Arial Narrow" panose="020B0604020202020204" pitchFamily="34" charset="0"/>
            </a:endParaRPr>
          </a:p>
          <a:p>
            <a:endParaRPr lang="en-GB" sz="800" dirty="0">
              <a:solidFill>
                <a:srgbClr val="72293A"/>
              </a:solidFill>
              <a:effectLst/>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Katharine H</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Lucy</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Mark </a:t>
            </a:r>
            <a:endParaRPr lang="en-GB" sz="1100" dirty="0">
              <a:solidFill>
                <a:srgbClr val="72293A"/>
              </a:solidFill>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Mat</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School Rep: Ant Tomlinson (Head of Marketing &amp; Development)</a:t>
            </a:r>
            <a:endParaRPr lang="en-GB" sz="1100" dirty="0">
              <a:solidFill>
                <a:srgbClr val="72293A"/>
              </a:solidFill>
              <a:latin typeface="+mn-lt"/>
              <a:ea typeface="Calibri" panose="020F0502020204030204" pitchFamily="34" charset="0"/>
              <a:cs typeface="Arial Narrow" panose="020B0604020202020204" pitchFamily="34" charset="0"/>
            </a:endParaRPr>
          </a:p>
          <a:p>
            <a:endParaRPr lang="en-GB" sz="1100" dirty="0">
              <a:solidFill>
                <a:srgbClr val="72293A"/>
              </a:solidFill>
              <a:effectLst/>
              <a:latin typeface="+mn-lt"/>
              <a:ea typeface="Calibri" panose="020F0502020204030204" pitchFamily="34" charset="0"/>
              <a:cs typeface="Arial Narrow" panose="020B0604020202020204" pitchFamily="34" charset="0"/>
            </a:endParaRPr>
          </a:p>
          <a:p>
            <a:endParaRPr lang="en-GB" sz="1100" dirty="0">
              <a:solidFill>
                <a:srgbClr val="72293A"/>
              </a:solidFill>
              <a:effectLst/>
              <a:latin typeface="+mn-lt"/>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EAB3778-B619-7D27-4F7B-6B0D5D1D59A7}"/>
              </a:ext>
            </a:extLst>
          </p:cNvPr>
          <p:cNvSpPr txBox="1"/>
          <p:nvPr/>
        </p:nvSpPr>
        <p:spPr>
          <a:xfrm>
            <a:off x="179331" y="677948"/>
            <a:ext cx="2266903" cy="1523494"/>
          </a:xfrm>
          <a:prstGeom prst="rect">
            <a:avLst/>
          </a:prstGeom>
          <a:noFill/>
        </p:spPr>
        <p:txBody>
          <a:bodyPr wrap="square" lIns="0" tIns="0" rIns="0" bIns="0" anchor="t">
            <a:spAutoFit/>
          </a:bodyPr>
          <a:lstStyle/>
          <a:p>
            <a:r>
              <a:rPr lang="en-GB" sz="1100" b="1" dirty="0">
                <a:solidFill>
                  <a:srgbClr val="72293A"/>
                </a:solidFill>
                <a:effectLst/>
                <a:latin typeface="+mn-lt"/>
                <a:ea typeface="Calibri" panose="020F0502020204030204" pitchFamily="34" charset="0"/>
                <a:cs typeface="Arial Narrow" panose="020B0604020202020204" pitchFamily="34" charset="0"/>
              </a:rPr>
              <a:t>Commercial</a:t>
            </a:r>
          </a:p>
          <a:p>
            <a:r>
              <a:rPr lang="en-GB" sz="1100" dirty="0">
                <a:solidFill>
                  <a:srgbClr val="72293A"/>
                </a:solidFill>
                <a:effectLst/>
                <a:latin typeface="+mn-lt"/>
                <a:ea typeface="Calibri" panose="020F0502020204030204" pitchFamily="34" charset="0"/>
                <a:cs typeface="Calibri" panose="020F0502020204030204" pitchFamily="34" charset="0"/>
              </a:rPr>
              <a:t>To help monetise the CSPA activity and primarily focus on the Cranbrook Friends Loyalty Card and discount schemes.</a:t>
            </a:r>
            <a:endParaRPr lang="en-GB" sz="1100" dirty="0">
              <a:solidFill>
                <a:srgbClr val="72293A"/>
              </a:solidFill>
              <a:effectLst/>
              <a:latin typeface="+mn-lt"/>
              <a:ea typeface="Calibri" panose="020F0502020204030204" pitchFamily="34" charset="0"/>
              <a:cs typeface="Times New Roman" panose="02020603050405020304" pitchFamily="18" charset="0"/>
            </a:endParaRPr>
          </a:p>
          <a:p>
            <a:endParaRPr lang="en-GB" sz="800" b="1" dirty="0">
              <a:solidFill>
                <a:srgbClr val="72293A"/>
              </a:solidFill>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Elle</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Katherine</a:t>
            </a:r>
          </a:p>
          <a:p>
            <a:pPr marL="171450" indent="-171450">
              <a:buFont typeface="Arial" panose="020B0604020202020204" pitchFamily="34" charset="0"/>
              <a:buChar char="•"/>
            </a:pPr>
            <a:r>
              <a:rPr lang="en-GB" sz="1100" dirty="0">
                <a:solidFill>
                  <a:srgbClr val="72293A"/>
                </a:solidFill>
                <a:effectLst/>
                <a:latin typeface="+mn-lt"/>
                <a:ea typeface="Calibri" panose="020F0502020204030204" pitchFamily="34" charset="0"/>
                <a:cs typeface="Arial Narrow" panose="020B0604020202020204" pitchFamily="34" charset="0"/>
              </a:rPr>
              <a:t>Lucy</a:t>
            </a:r>
          </a:p>
        </p:txBody>
      </p:sp>
      <p:sp>
        <p:nvSpPr>
          <p:cNvPr id="5" name="TextBox 4">
            <a:extLst>
              <a:ext uri="{FF2B5EF4-FFF2-40B4-BE49-F238E27FC236}">
                <a16:creationId xmlns:a16="http://schemas.microsoft.com/office/drawing/2014/main" id="{06E8A527-A0DD-E9E1-38F5-0B9FF7025165}"/>
              </a:ext>
            </a:extLst>
          </p:cNvPr>
          <p:cNvSpPr txBox="1"/>
          <p:nvPr/>
        </p:nvSpPr>
        <p:spPr>
          <a:xfrm>
            <a:off x="6499386" y="2758704"/>
            <a:ext cx="2409579" cy="2080756"/>
          </a:xfrm>
          <a:prstGeom prst="rect">
            <a:avLst/>
          </a:prstGeom>
          <a:noFill/>
          <a:ln>
            <a:noFill/>
          </a:ln>
        </p:spPr>
        <p:txBody>
          <a:bodyPr spcFirstLastPara="1" wrap="square" lIns="0" tIns="0" rIns="0" bIns="0" rtlCol="0" anchor="t" anchorCtr="0">
            <a:noAutofit/>
          </a:bodyPr>
          <a:lstStyle/>
          <a:p>
            <a:r>
              <a:rPr lang="en-GB" sz="1100" b="1" dirty="0">
                <a:solidFill>
                  <a:srgbClr val="72293A"/>
                </a:solidFill>
                <a:latin typeface="+mn-lt"/>
                <a:ea typeface="Calibri" panose="020F0502020204030204" pitchFamily="34" charset="0"/>
                <a:cs typeface="Arial Narrow" panose="020B0604020202020204" pitchFamily="34" charset="0"/>
              </a:rPr>
              <a:t>Strategy</a:t>
            </a:r>
          </a:p>
          <a:p>
            <a:r>
              <a:rPr lang="en-US" sz="1100" dirty="0">
                <a:solidFill>
                  <a:srgbClr val="72293A"/>
                </a:solidFill>
                <a:latin typeface="Calibri (Body)"/>
              </a:rPr>
              <a:t>To work with the School in determining the how CSPA funds are allocated and spent.</a:t>
            </a:r>
            <a:endParaRPr lang="en-GB" sz="1100" dirty="0">
              <a:solidFill>
                <a:srgbClr val="72293A"/>
              </a:solidFill>
              <a:latin typeface="Calibri (Body)"/>
            </a:endParaRPr>
          </a:p>
          <a:p>
            <a:endParaRPr lang="en-GB" sz="800" b="1" dirty="0">
              <a:solidFill>
                <a:srgbClr val="72293A"/>
              </a:solidFill>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Katherine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Elle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Anna</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Sue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Dudders</a:t>
            </a:r>
          </a:p>
          <a:p>
            <a:pPr marL="171450" indent="-171450">
              <a:buFont typeface="Arial" panose="020B0604020202020204" pitchFamily="34" charset="0"/>
              <a:buChar char="•"/>
            </a:pPr>
            <a:r>
              <a:rPr lang="en-GB" sz="1100">
                <a:solidFill>
                  <a:srgbClr val="72293A"/>
                </a:solidFill>
                <a:latin typeface="+mn-lt"/>
                <a:ea typeface="Calibri" panose="020F0502020204030204" pitchFamily="34" charset="0"/>
                <a:cs typeface="Arial Narrow" panose="020B0604020202020204" pitchFamily="34" charset="0"/>
              </a:rPr>
              <a:t>Parent </a:t>
            </a:r>
            <a:r>
              <a:rPr lang="en-GB" sz="1100" dirty="0">
                <a:solidFill>
                  <a:srgbClr val="72293A"/>
                </a:solidFill>
                <a:latin typeface="+mn-lt"/>
                <a:ea typeface="Calibri" panose="020F0502020204030204" pitchFamily="34" charset="0"/>
                <a:cs typeface="Arial Narrow" panose="020B0604020202020204" pitchFamily="34" charset="0"/>
              </a:rPr>
              <a:t>Governor Rep: Kelli O’Brien</a:t>
            </a:r>
          </a:p>
          <a:p>
            <a:endParaRPr lang="en-GB" sz="1100" b="1" dirty="0">
              <a:solidFill>
                <a:srgbClr val="72293A"/>
              </a:solidFill>
              <a:latin typeface="+mn-lt"/>
              <a:ea typeface="Calibri" panose="020F0502020204030204" pitchFamily="34" charset="0"/>
              <a:cs typeface="Arial Narrow" panose="020B0604020202020204" pitchFamily="34" charset="0"/>
            </a:endParaRPr>
          </a:p>
          <a:p>
            <a:endParaRPr lang="en-GB" sz="1100" b="1" dirty="0">
              <a:solidFill>
                <a:srgbClr val="72293A"/>
              </a:solidFill>
              <a:latin typeface="+mn-lt"/>
              <a:ea typeface="Calibri" panose="020F0502020204030204" pitchFamily="34" charset="0"/>
              <a:cs typeface="Arial Narrow" panose="020B0604020202020204" pitchFamily="34" charset="0"/>
            </a:endParaRPr>
          </a:p>
        </p:txBody>
      </p:sp>
      <p:sp>
        <p:nvSpPr>
          <p:cNvPr id="6" name="TextBox 5">
            <a:extLst>
              <a:ext uri="{FF2B5EF4-FFF2-40B4-BE49-F238E27FC236}">
                <a16:creationId xmlns:a16="http://schemas.microsoft.com/office/drawing/2014/main" id="{E9C892E3-F33D-E091-2157-C7452D8D1C78}"/>
              </a:ext>
            </a:extLst>
          </p:cNvPr>
          <p:cNvSpPr txBox="1"/>
          <p:nvPr/>
        </p:nvSpPr>
        <p:spPr>
          <a:xfrm>
            <a:off x="6499386" y="677948"/>
            <a:ext cx="2465283" cy="2080756"/>
          </a:xfrm>
          <a:prstGeom prst="rect">
            <a:avLst/>
          </a:prstGeom>
          <a:noFill/>
          <a:ln>
            <a:noFill/>
          </a:ln>
        </p:spPr>
        <p:txBody>
          <a:bodyPr spcFirstLastPara="1" wrap="square" lIns="0" tIns="0" rIns="0" bIns="0" rtlCol="0" anchor="t" anchorCtr="0">
            <a:noAutofit/>
          </a:bodyPr>
          <a:lstStyle/>
          <a:p>
            <a:r>
              <a:rPr lang="en-GB" sz="1100" b="1" dirty="0">
                <a:solidFill>
                  <a:srgbClr val="72293A"/>
                </a:solidFill>
                <a:latin typeface="+mn-lt"/>
                <a:ea typeface="Calibri" panose="020F0502020204030204" pitchFamily="34" charset="0"/>
                <a:cs typeface="Arial Narrow" panose="020B0604020202020204" pitchFamily="34" charset="0"/>
              </a:rPr>
              <a:t>Sport</a:t>
            </a:r>
          </a:p>
          <a:p>
            <a:r>
              <a:rPr lang="en-GB" sz="1100" dirty="0">
                <a:solidFill>
                  <a:srgbClr val="72293A"/>
                </a:solidFill>
                <a:latin typeface="+mn-lt"/>
                <a:ea typeface="Calibri" panose="020F0502020204030204" pitchFamily="34" charset="0"/>
                <a:cs typeface="Arial Narrow" panose="020B0604020202020204" pitchFamily="34" charset="0"/>
              </a:rPr>
              <a:t>To support the Sports Department and work with them to enhance the School’s sport and fitness provision for all students.</a:t>
            </a:r>
          </a:p>
          <a:p>
            <a:endParaRPr lang="en-GB" sz="800" dirty="0">
              <a:solidFill>
                <a:srgbClr val="72293A"/>
              </a:solidFill>
              <a:latin typeface="+mn-lt"/>
              <a:ea typeface="Calibri" panose="020F0502020204030204" pitchFamily="34" charset="0"/>
              <a:cs typeface="Arial Narrow" panose="020B0604020202020204" pitchFamily="34" charset="0"/>
            </a:endParaRP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Lucy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Bertie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Kate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Lettice </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Steph</a:t>
            </a:r>
          </a:p>
          <a:p>
            <a:pPr marL="171450" indent="-171450">
              <a:buFont typeface="Arial" panose="020B0604020202020204" pitchFamily="34" charset="0"/>
              <a:buChar char="•"/>
            </a:pPr>
            <a:r>
              <a:rPr lang="en-GB" sz="1100" dirty="0">
                <a:solidFill>
                  <a:srgbClr val="72293A"/>
                </a:solidFill>
                <a:latin typeface="+mn-lt"/>
                <a:ea typeface="Calibri" panose="020F0502020204030204" pitchFamily="34" charset="0"/>
                <a:cs typeface="Arial Narrow" panose="020B0604020202020204" pitchFamily="34" charset="0"/>
              </a:rPr>
              <a:t>School Rep: Jamie McConnochie (Head of Sport)</a:t>
            </a:r>
          </a:p>
          <a:p>
            <a:endParaRPr lang="en-GB" sz="1100" dirty="0">
              <a:solidFill>
                <a:srgbClr val="72293A"/>
              </a:solidFill>
              <a:latin typeface="+mn-lt"/>
              <a:ea typeface="Calibri" panose="020F0502020204030204" pitchFamily="34" charset="0"/>
              <a:cs typeface="Arial Narrow" panose="020B0604020202020204" pitchFamily="34" charset="0"/>
            </a:endParaRPr>
          </a:p>
        </p:txBody>
      </p:sp>
      <p:sp>
        <p:nvSpPr>
          <p:cNvPr id="7" name="TextBox 6">
            <a:extLst>
              <a:ext uri="{FF2B5EF4-FFF2-40B4-BE49-F238E27FC236}">
                <a16:creationId xmlns:a16="http://schemas.microsoft.com/office/drawing/2014/main" id="{486FBDC8-3810-CC0F-2F23-D6879EBE32C0}"/>
              </a:ext>
            </a:extLst>
          </p:cNvPr>
          <p:cNvSpPr txBox="1"/>
          <p:nvPr/>
        </p:nvSpPr>
        <p:spPr>
          <a:xfrm>
            <a:off x="179331" y="4276950"/>
            <a:ext cx="5880506" cy="834726"/>
          </a:xfrm>
          <a:prstGeom prst="rect">
            <a:avLst/>
          </a:prstGeom>
          <a:noFill/>
          <a:ln>
            <a:noFill/>
          </a:ln>
        </p:spPr>
        <p:txBody>
          <a:bodyPr spcFirstLastPara="1" wrap="none" lIns="0" tIns="0" rIns="0" bIns="0" rtlCol="0" anchor="t" anchorCtr="0">
            <a:noAutofit/>
          </a:bodyPr>
          <a:lstStyle/>
          <a:p>
            <a:pPr algn="l"/>
            <a:r>
              <a:rPr lang="en-GB" sz="1100" b="1" dirty="0">
                <a:solidFill>
                  <a:srgbClr val="72293A"/>
                </a:solidFill>
                <a:latin typeface="+mn-lt"/>
              </a:rPr>
              <a:t>CSPA Officers</a:t>
            </a:r>
          </a:p>
          <a:p>
            <a:r>
              <a:rPr lang="en-GB" sz="1100" dirty="0">
                <a:solidFill>
                  <a:srgbClr val="72293A"/>
                </a:solidFill>
                <a:latin typeface="+mn-lt"/>
                <a:ea typeface="Calibri" panose="020F0502020204030204" pitchFamily="34" charset="0"/>
                <a:cs typeface="Calibri" panose="020F0502020204030204" pitchFamily="34" charset="0"/>
              </a:rPr>
              <a:t>To oversee the work of all Sub-Committees and to make executive decisions on behalf of the CSPA.</a:t>
            </a:r>
          </a:p>
          <a:p>
            <a:endParaRPr lang="en-GB" sz="800" dirty="0">
              <a:solidFill>
                <a:srgbClr val="72293A"/>
              </a:solidFill>
              <a:latin typeface="+mn-lt"/>
              <a:ea typeface="Calibri" panose="020F0502020204030204" pitchFamily="34" charset="0"/>
              <a:cs typeface="Calibri" panose="020F0502020204030204" pitchFamily="34" charset="0"/>
            </a:endParaRPr>
          </a:p>
          <a:p>
            <a:pPr marL="171450" indent="-171450" defTabSz="763588">
              <a:buFont typeface="Arial" panose="020B0604020202020204" pitchFamily="34" charset="0"/>
              <a:buChar char="•"/>
              <a:tabLst>
                <a:tab pos="898525" algn="l"/>
              </a:tabLst>
            </a:pPr>
            <a:r>
              <a:rPr lang="en-GB" sz="1100" dirty="0">
                <a:solidFill>
                  <a:srgbClr val="72293A"/>
                </a:solidFill>
                <a:latin typeface="+mn-lt"/>
                <a:ea typeface="Calibri" panose="020F0502020204030204" pitchFamily="34" charset="0"/>
                <a:cs typeface="Calibri" panose="020F0502020204030204" pitchFamily="34" charset="0"/>
              </a:rPr>
              <a:t>Katherine	Lettice	Scott</a:t>
            </a:r>
          </a:p>
          <a:p>
            <a:pPr marL="171450" indent="-171450" defTabSz="763588">
              <a:buFont typeface="Arial" panose="020B0604020202020204" pitchFamily="34" charset="0"/>
              <a:buChar char="•"/>
            </a:pPr>
            <a:r>
              <a:rPr lang="en-GB" sz="1100" dirty="0">
                <a:solidFill>
                  <a:srgbClr val="72293A"/>
                </a:solidFill>
                <a:latin typeface="+mn-lt"/>
                <a:ea typeface="Calibri" panose="020F0502020204030204" pitchFamily="34" charset="0"/>
                <a:cs typeface="Calibri" panose="020F0502020204030204" pitchFamily="34" charset="0"/>
              </a:rPr>
              <a:t>Dudders	    Lucy	Anna</a:t>
            </a:r>
            <a:endParaRPr lang="en-GB" sz="1100" dirty="0">
              <a:solidFill>
                <a:srgbClr val="72293A"/>
              </a:solidFill>
              <a:latin typeface="+mn-lt"/>
            </a:endParaRPr>
          </a:p>
        </p:txBody>
      </p:sp>
    </p:spTree>
    <p:extLst>
      <p:ext uri="{BB962C8B-B14F-4D97-AF65-F5344CB8AC3E}">
        <p14:creationId xmlns:p14="http://schemas.microsoft.com/office/powerpoint/2010/main" val="3052329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1" y="0"/>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 EDUCATION &amp; SUPPORTING CO-CURRICULAR </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38084" y="731182"/>
            <a:ext cx="8704217" cy="3821815"/>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Education </a:t>
            </a:r>
            <a:r>
              <a:rPr lang="en-GB" sz="1600" dirty="0">
                <a:solidFill>
                  <a:srgbClr val="72293A"/>
                </a:solidFill>
                <a:latin typeface="+mn-lt"/>
                <a:ea typeface="Calibri" panose="020F0502020204030204" pitchFamily="34" charset="0"/>
                <a:cs typeface="Arial Narrow" panose="020B0604020202020204" pitchFamily="34" charset="0"/>
              </a:rPr>
              <a:t>&amp;</a:t>
            </a:r>
            <a:r>
              <a:rPr lang="en-GB" sz="1600" dirty="0">
                <a:solidFill>
                  <a:srgbClr val="72293A"/>
                </a:solidFill>
                <a:effectLst/>
                <a:latin typeface="+mn-lt"/>
                <a:ea typeface="Calibri" panose="020F0502020204030204" pitchFamily="34" charset="0"/>
                <a:cs typeface="Arial Narrow" panose="020B0604020202020204" pitchFamily="34" charset="0"/>
              </a:rPr>
              <a:t> Supporting Co-Curricular Sub-Committee</a:t>
            </a:r>
          </a:p>
          <a:p>
            <a:endParaRPr lang="en-GB" sz="800" b="1" dirty="0">
              <a:solidFill>
                <a:srgbClr val="72293A"/>
              </a:solidFill>
              <a:latin typeface="+mn-lt"/>
              <a:ea typeface="Calibri" panose="020F0502020204030204" pitchFamily="34" charset="0"/>
              <a:cs typeface="Arial Narrow" panose="020B060402020202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t</a:t>
            </a:r>
            <a:r>
              <a:rPr lang="en-GB" sz="1200" dirty="0">
                <a:solidFill>
                  <a:srgbClr val="72293A"/>
                </a:solidFill>
                <a:latin typeface="+mn-lt"/>
                <a:ea typeface="Calibri" panose="020F0502020204030204" pitchFamily="34" charset="0"/>
                <a:cs typeface="Arial Narrow" panose="020B0604020202020204" pitchFamily="34" charset="0"/>
              </a:rPr>
              <a:t>o develop the talks’ programme for students and parents alongside the PSHE Department, and to enhance fundraising opportunities for the CSPA. </a:t>
            </a:r>
            <a:r>
              <a:rPr lang="en-GB" sz="1200" dirty="0">
                <a:solidFill>
                  <a:srgbClr val="72293A"/>
                </a:solidFill>
                <a:latin typeface="+mn-lt"/>
                <a:ea typeface="Calibri" panose="020F0502020204030204" pitchFamily="34" charset="0"/>
                <a:cs typeface="Calibri" panose="020F0502020204030204" pitchFamily="34" charset="0"/>
              </a:rPr>
              <a:t>To assess and improve co-curricular activities to enhance students’ School experience. </a:t>
            </a:r>
          </a:p>
          <a:p>
            <a:pPr marL="360000" lvl="0" indent="-342900">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Liaise with the School to ensure that talks organised for pupils run alongside the PSHE programme or fill a hole in the PSHE programme</a:t>
            </a:r>
          </a:p>
          <a:p>
            <a:pPr marL="360000" lvl="0"/>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Organise parent talks as a fundraiser for the School alongside supporting the School community with current themes to help them navigate parenting</a:t>
            </a:r>
          </a:p>
          <a:p>
            <a:pPr marL="360000" lvl="0"/>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Co-ordinate dates with Sam Gleadow/Dave Carney/Toni Harris</a:t>
            </a:r>
          </a:p>
          <a:p>
            <a:pPr marL="360000" lvl="0" indent="-342900">
              <a:buFont typeface="Symbol" panose="05050102010706020507" pitchFamily="18" charset="2"/>
              <a:buChar char=""/>
            </a:pPr>
            <a:endParaRPr lang="en-GB" sz="1200" dirty="0">
              <a:solidFill>
                <a:srgbClr val="72293A"/>
              </a:solidFill>
              <a:effectLst/>
              <a:latin typeface="+mn-lt"/>
              <a:ea typeface="Calibri" panose="020F0502020204030204" pitchFamily="34" charset="0"/>
              <a:cs typeface="Calibri" panose="020F0502020204030204" pitchFamily="34" charset="0"/>
            </a:endParaRPr>
          </a:p>
          <a:p>
            <a:pPr marL="360000" lvl="0" indent="-342900">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Organise teacher appreciation gifts such as Christmas presents and</a:t>
            </a:r>
            <a:r>
              <a:rPr lang="en-GB" sz="1200" dirty="0">
                <a:solidFill>
                  <a:srgbClr val="72293A"/>
                </a:solidFill>
                <a:latin typeface="+mn-lt"/>
                <a:ea typeface="Times New Roman" panose="02020603050405020304" pitchFamily="18" charset="0"/>
                <a:cs typeface="Calibri" panose="020F0502020204030204" pitchFamily="34" charset="0"/>
              </a:rPr>
              <a:t> Easter eggs as well as e</a:t>
            </a:r>
            <a:r>
              <a:rPr lang="en-GB" sz="1200" dirty="0">
                <a:solidFill>
                  <a:srgbClr val="72293A"/>
                </a:solidFill>
                <a:effectLst/>
                <a:latin typeface="+mn-lt"/>
                <a:ea typeface="Times New Roman" panose="02020603050405020304" pitchFamily="18" charset="0"/>
                <a:cs typeface="Calibri" panose="020F0502020204030204" pitchFamily="34" charset="0"/>
              </a:rPr>
              <a:t>xtra curricular teacher presents i.e. for the Sports department staff for weekend matches and sports clubs etc</a:t>
            </a:r>
          </a:p>
          <a:p>
            <a:pPr marL="360000" lvl="0" indent="-342900">
              <a:buFont typeface="Symbol" panose="05050102010706020507" pitchFamily="18" charset="2"/>
              <a:buChar char=""/>
            </a:pP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Provide financial or volunteer support for classroom resources, professional development or special projects</a:t>
            </a:r>
          </a:p>
          <a:p>
            <a:pPr marL="17100" lvl="0"/>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Serve as a liaison between teachers and parents to identify opportunities for collaboration or classroom support</a:t>
            </a:r>
            <a:r>
              <a:rPr lang="en-GB" sz="1200" dirty="0">
                <a:solidFill>
                  <a:srgbClr val="72293A"/>
                </a:solidFill>
                <a:latin typeface="+mn-lt"/>
                <a:ea typeface="Times New Roman" panose="02020603050405020304" pitchFamily="18" charset="0"/>
                <a:cs typeface="Calibri" panose="020F0502020204030204" pitchFamily="34" charset="0"/>
              </a:rPr>
              <a:t> i.e.</a:t>
            </a:r>
            <a:r>
              <a:rPr lang="en-GB" sz="1200" dirty="0">
                <a:solidFill>
                  <a:srgbClr val="72293A"/>
                </a:solidFill>
                <a:effectLst/>
                <a:latin typeface="+mn-lt"/>
                <a:ea typeface="Times New Roman" panose="02020603050405020304" pitchFamily="18" charset="0"/>
                <a:cs typeface="Calibri" panose="020F0502020204030204" pitchFamily="34" charset="0"/>
              </a:rPr>
              <a:t> careers fair/subject clubs/sports help</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endParaRPr lang="en-GB" sz="1200" b="1" dirty="0">
              <a:solidFill>
                <a:srgbClr val="72293A"/>
              </a:solidFill>
              <a:effectLst/>
              <a:latin typeface="Arial Narrow" panose="020B0604020202020204" pitchFamily="34" charset="0"/>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5636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1" y="0"/>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a:t>
            </a: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 – SOCIAL</a:t>
            </a: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38083" y="602906"/>
            <a:ext cx="8704217" cy="4147930"/>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Social Sub-Committee</a:t>
            </a:r>
          </a:p>
          <a:p>
            <a:endParaRPr lang="en-GB" sz="800" b="1" dirty="0">
              <a:solidFill>
                <a:srgbClr val="72293A"/>
              </a:solidFill>
              <a:latin typeface="+mn-lt"/>
              <a:ea typeface="Calibri" panose="020F0502020204030204" pitchFamily="34" charset="0"/>
              <a:cs typeface="Arial Narrow" panose="020B060402020202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to organise and facilitate social events and activities </a:t>
            </a:r>
            <a:r>
              <a:rPr lang="en-GB" sz="1200" dirty="0">
                <a:solidFill>
                  <a:srgbClr val="72293A"/>
                </a:solidFill>
                <a:latin typeface="+mn-lt"/>
                <a:ea typeface="Calibri" panose="020F0502020204030204" pitchFamily="34" charset="0"/>
                <a:cs typeface="Calibri" panose="020F0502020204030204" pitchFamily="34" charset="0"/>
              </a:rPr>
              <a:t>to </a:t>
            </a:r>
            <a:r>
              <a:rPr lang="en-GB" sz="1200" dirty="0">
                <a:solidFill>
                  <a:srgbClr val="72293A"/>
                </a:solidFill>
                <a:effectLst/>
                <a:latin typeface="+mn-lt"/>
                <a:ea typeface="Calibri" panose="020F0502020204030204" pitchFamily="34" charset="0"/>
                <a:cs typeface="Calibri" panose="020F0502020204030204" pitchFamily="34" charset="0"/>
              </a:rPr>
              <a:t>foster a sense of community and engagement among students, parents, teachers and staff.  T</a:t>
            </a:r>
            <a:r>
              <a:rPr lang="en-GB" sz="1200" dirty="0">
                <a:solidFill>
                  <a:srgbClr val="72293A"/>
                </a:solidFill>
                <a:latin typeface="+mn-lt"/>
                <a:ea typeface="Calibri" panose="020F0502020204030204" pitchFamily="34" charset="0"/>
                <a:cs typeface="Calibri" panose="020F0502020204030204" pitchFamily="34" charset="0"/>
              </a:rPr>
              <a:t>o c</a:t>
            </a:r>
            <a:r>
              <a:rPr lang="en-GB" sz="1200" dirty="0">
                <a:solidFill>
                  <a:srgbClr val="72293A"/>
                </a:solidFill>
                <a:effectLst/>
                <a:latin typeface="+mn-lt"/>
                <a:ea typeface="Calibri" panose="020F0502020204030204" pitchFamily="34" charset="0"/>
                <a:cs typeface="Calibri" panose="020F0502020204030204" pitchFamily="34" charset="0"/>
              </a:rPr>
              <a:t>reate opportunities for social interaction, build School spirit</a:t>
            </a:r>
            <a:r>
              <a:rPr lang="en-GB" sz="1200" dirty="0">
                <a:solidFill>
                  <a:srgbClr val="72293A"/>
                </a:solidFill>
                <a:latin typeface="+mn-lt"/>
                <a:ea typeface="Calibri" panose="020F0502020204030204" pitchFamily="34" charset="0"/>
                <a:cs typeface="Calibri" panose="020F0502020204030204" pitchFamily="34" charset="0"/>
              </a:rPr>
              <a:t>, e</a:t>
            </a:r>
            <a:r>
              <a:rPr lang="en-GB" sz="1200" dirty="0">
                <a:solidFill>
                  <a:srgbClr val="72293A"/>
                </a:solidFill>
                <a:effectLst/>
                <a:latin typeface="+mn-lt"/>
                <a:ea typeface="Calibri" panose="020F0502020204030204" pitchFamily="34" charset="0"/>
                <a:cs typeface="Calibri" panose="020F0502020204030204" pitchFamily="34" charset="0"/>
              </a:rPr>
              <a:t>nhance the overall School experience and fundraise to help </a:t>
            </a:r>
            <a:r>
              <a:rPr lang="en-GB" sz="1200" dirty="0">
                <a:solidFill>
                  <a:srgbClr val="72293A"/>
                </a:solidFill>
                <a:latin typeface="+mn-lt"/>
                <a:ea typeface="Calibri" panose="020F0502020204030204" pitchFamily="34" charset="0"/>
                <a:cs typeface="Calibri" panose="020F0502020204030204" pitchFamily="34" charset="0"/>
              </a:rPr>
              <a:t>boost</a:t>
            </a:r>
            <a:r>
              <a:rPr lang="en-GB" sz="1200" dirty="0">
                <a:solidFill>
                  <a:srgbClr val="72293A"/>
                </a:solidFill>
                <a:effectLst/>
                <a:latin typeface="+mn-lt"/>
                <a:ea typeface="Calibri" panose="020F0502020204030204" pitchFamily="34" charset="0"/>
                <a:cs typeface="Calibri" panose="020F0502020204030204" pitchFamily="34" charset="0"/>
              </a:rPr>
              <a:t> the extra curricular offering. </a:t>
            </a:r>
          </a:p>
          <a:p>
            <a:pPr>
              <a:lnSpc>
                <a:spcPct val="107000"/>
              </a:lnSpc>
              <a:spcAft>
                <a:spcPts val="800"/>
              </a:spcAft>
            </a:pPr>
            <a:r>
              <a:rPr lang="en-GB" sz="1200" dirty="0">
                <a:solidFill>
                  <a:srgbClr val="72293A"/>
                </a:solidFill>
                <a:latin typeface="+mn-lt"/>
                <a:ea typeface="Calibri" panose="020F0502020204030204" pitchFamily="34" charset="0"/>
                <a:cs typeface="Calibri" panose="020F0502020204030204" pitchFamily="34" charset="0"/>
              </a:rPr>
              <a:t>As t</a:t>
            </a:r>
            <a:r>
              <a:rPr lang="en-GB" sz="1200" dirty="0">
                <a:solidFill>
                  <a:srgbClr val="72293A"/>
                </a:solidFill>
                <a:effectLst/>
                <a:latin typeface="+mn-lt"/>
                <a:ea typeface="Calibri" panose="020F0502020204030204" pitchFamily="34" charset="0"/>
                <a:cs typeface="Calibri" panose="020F0502020204030204" pitchFamily="34" charset="0"/>
              </a:rPr>
              <a:t>he main purpose of the CSPA is to raise funds to help the School, </a:t>
            </a:r>
            <a:r>
              <a:rPr lang="en-GB" sz="1200" b="1" dirty="0">
                <a:solidFill>
                  <a:srgbClr val="72293A"/>
                </a:solidFill>
                <a:effectLst/>
                <a:latin typeface="+mn-lt"/>
                <a:ea typeface="Calibri" panose="020F0502020204030204" pitchFamily="34" charset="0"/>
                <a:cs typeface="Calibri" panose="020F0502020204030204" pitchFamily="34" charset="0"/>
              </a:rPr>
              <a:t>the whole CSPA committee would be involved in supporting all events</a:t>
            </a:r>
            <a:r>
              <a:rPr lang="en-GB" sz="1200" dirty="0">
                <a:solidFill>
                  <a:srgbClr val="72293A"/>
                </a:solidFill>
                <a:effectLst/>
                <a:latin typeface="+mn-lt"/>
                <a:ea typeface="Calibri" panose="020F0502020204030204" pitchFamily="34" charset="0"/>
                <a:cs typeface="Calibri" panose="020F0502020204030204" pitchFamily="34" charset="0"/>
              </a:rPr>
              <a:t>, but it is this Sub-Committee which is responsible for driving the organisation of these events. </a:t>
            </a: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Organise annual social events such as Fireworks, Quiz Night and the Summer Party with the main priority being to raise funds for the School and facilitate fun and interactive occasions for parents, students and staff to get together</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Organise challenge events i.e. Canterbury Observatory to Cranbrook Observatory walk</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Co-ordinate parent involvement in School events such as Sports Day, matches, social events and career fairs</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Manage logistics for events, including volunteer co-ordination, promotion and setup</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Ensure adequate support for all social events by recruiting and managing volunteers from the CSPA Volunteer Group</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Liaise with Year Reps to ensure parent get-togethers are organised that aren’t necessarily for fundraising, but to promote a sense of belonging and engagement within the School community</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Collaborate with the CSPA Treasurer to track expenses and maintain transparency in financial reporting</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Ensure that ticket prices and event timings accommodate the needs of all families</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Review and evaluate each event to assess its success and gather feedback for future improvements</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Reflect on the previous year’s social events and set goals for the upcoming year to improve and innovate</a:t>
            </a:r>
            <a:endParaRPr lang="en-GB" sz="1200" dirty="0">
              <a:solidFill>
                <a:srgbClr val="72293A"/>
              </a:solidFill>
              <a:latin typeface="+mn-lt"/>
              <a:ea typeface="Calibri" panose="020F0502020204030204" pitchFamily="34" charset="0"/>
              <a:cs typeface="Times New Roman" panose="02020603050405020304" pitchFamily="18" charset="0"/>
            </a:endParaRPr>
          </a:p>
          <a:p>
            <a:pPr marL="360000" lvl="0" indent="-342900">
              <a:buFont typeface="Symbol" panose="05050102010706020507" pitchFamily="18" charset="2"/>
              <a:buChar char=""/>
            </a:pPr>
            <a:r>
              <a:rPr lang="en-GB" sz="1200" dirty="0">
                <a:solidFill>
                  <a:srgbClr val="72293A"/>
                </a:solidFill>
                <a:latin typeface="+mn-lt"/>
                <a:ea typeface="Calibri" panose="020F0502020204030204" pitchFamily="34" charset="0"/>
              </a:rPr>
              <a:t>Send the comms/flyers for each event to the Communications Team with enough notice for the event to go on sale and be communicated out to the parent community</a:t>
            </a:r>
            <a:endParaRPr lang="en-GB" sz="1200" b="1" dirty="0">
              <a:solidFill>
                <a:srgbClr val="72293A"/>
              </a:solidFill>
              <a:effectLst/>
              <a:latin typeface="+mn-lt"/>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7713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1" y="0"/>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a:t>
            </a:r>
            <a:r>
              <a:rPr lang="en-GB" sz="1200" b="1" dirty="0">
                <a:solidFill>
                  <a:schemeClr val="bg1"/>
                </a:solidFill>
                <a:latin typeface="+mn-lt"/>
                <a:ea typeface="Fjalla One"/>
                <a:cs typeface="Arial Narrow" panose="020B0604020202020204" pitchFamily="34" charset="0"/>
                <a:sym typeface="Fjalla One"/>
              </a:rPr>
              <a:t>-</a:t>
            </a: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COMMITTEE</a:t>
            </a:r>
            <a:r>
              <a:rPr lang="en-GB" sz="1200" b="1" dirty="0">
                <a:solidFill>
                  <a:schemeClr val="bg1"/>
                </a:solidFill>
                <a:latin typeface="+mn-lt"/>
                <a:ea typeface="Fjalla One"/>
                <a:cs typeface="Arial Narrow" panose="020B0604020202020204" pitchFamily="34" charset="0"/>
                <a:sym typeface="Fjalla One"/>
              </a:rPr>
              <a:t>S - </a:t>
            </a: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 COMMUNICATION &amp; MARKETING</a:t>
            </a: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38084" y="612372"/>
            <a:ext cx="8774180" cy="4375813"/>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Communications and Marketing Sub-Committee</a:t>
            </a:r>
          </a:p>
          <a:p>
            <a:endParaRPr lang="en-GB" sz="800" b="1" dirty="0">
              <a:solidFill>
                <a:srgbClr val="72293A"/>
              </a:solidFill>
              <a:latin typeface="+mn-lt"/>
              <a:ea typeface="Calibri" panose="020F0502020204030204" pitchFamily="34" charset="0"/>
              <a:cs typeface="Arial Narrow" panose="020B060402020202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a:t>
            </a:r>
            <a:r>
              <a:rPr lang="en-GB" sz="1200" dirty="0">
                <a:solidFill>
                  <a:srgbClr val="72293A"/>
                </a:solidFill>
                <a:latin typeface="+mn-lt"/>
                <a:ea typeface="Calibri" panose="020F0502020204030204" pitchFamily="34" charset="0"/>
                <a:cs typeface="Calibri" panose="020F0502020204030204" pitchFamily="34" charset="0"/>
              </a:rPr>
              <a:t>t</a:t>
            </a:r>
            <a:r>
              <a:rPr lang="en-GB" sz="1200" dirty="0">
                <a:solidFill>
                  <a:srgbClr val="72293A"/>
                </a:solidFill>
                <a:effectLst/>
                <a:latin typeface="+mn-lt"/>
                <a:ea typeface="Calibri" panose="020F0502020204030204" pitchFamily="34" charset="0"/>
                <a:cs typeface="Calibri" panose="020F0502020204030204" pitchFamily="34" charset="0"/>
              </a:rPr>
              <a:t>o communicate CSPA messaging alongside School messaging</a:t>
            </a:r>
            <a:r>
              <a:rPr lang="en-GB" sz="1200" dirty="0">
                <a:solidFill>
                  <a:srgbClr val="72293A"/>
                </a:solidFill>
                <a:latin typeface="+mn-lt"/>
                <a:ea typeface="Calibri" panose="020F0502020204030204" pitchFamily="34" charset="0"/>
                <a:cs typeface="Calibri" panose="020F0502020204030204" pitchFamily="34" charset="0"/>
              </a:rPr>
              <a:t> and to ensure the </a:t>
            </a:r>
            <a:r>
              <a:rPr lang="en-GB" sz="1200" dirty="0">
                <a:solidFill>
                  <a:srgbClr val="72293A"/>
                </a:solidFill>
                <a:effectLst/>
                <a:latin typeface="+mn-lt"/>
                <a:ea typeface="Calibri" panose="020F0502020204030204" pitchFamily="34" charset="0"/>
                <a:cs typeface="Calibri" panose="020F0502020204030204" pitchFamily="34" charset="0"/>
              </a:rPr>
              <a:t>CSPA </a:t>
            </a:r>
            <a:r>
              <a:rPr lang="en-GB" sz="1200" dirty="0">
                <a:solidFill>
                  <a:srgbClr val="72293A"/>
                </a:solidFill>
                <a:latin typeface="+mn-lt"/>
                <a:ea typeface="Calibri" panose="020F0502020204030204" pitchFamily="34" charset="0"/>
                <a:cs typeface="Calibri" panose="020F0502020204030204" pitchFamily="34" charset="0"/>
              </a:rPr>
              <a:t>b</a:t>
            </a:r>
            <a:r>
              <a:rPr lang="en-GB" sz="1200" dirty="0">
                <a:solidFill>
                  <a:srgbClr val="72293A"/>
                </a:solidFill>
                <a:effectLst/>
                <a:latin typeface="+mn-lt"/>
                <a:ea typeface="Calibri" panose="020F0502020204030204" pitchFamily="34" charset="0"/>
                <a:cs typeface="Calibri" panose="020F0502020204030204" pitchFamily="34" charset="0"/>
              </a:rPr>
              <a:t>rand is maintained throughout all communications and events.</a:t>
            </a:r>
          </a:p>
          <a:p>
            <a:pPr marL="290513" lvl="0" indent="-309563">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Facilitate open communication channels to address parent concerns, ideas or suggestions with the School</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Calibri" panose="020F0502020204030204" pitchFamily="34" charset="0"/>
                <a:cs typeface="Calibri" panose="020F0502020204030204" pitchFamily="34" charset="0"/>
              </a:rPr>
              <a:t>Advocate for parents' concerns or feedback to the School leadership</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Distribute specific School information as required, such as promotion of School events, Second Hand Uniform Shop, volunteer opportunities and social media updates, to keep parents informed</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Create engaging promotional materials, ensuring clear and timely communication of event details</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Ensure all CSPA communications have a consistent voice, tone and appearance reflecting the values and goals of the CSPA and the School</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Work closely with Class Reps to spread the word about events and encourage participation</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Ensure transparency by providing updates on CSPA activities, decisions and use of funds</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Maintain a clear line of communication between the CSPA and the broader parent community</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Promote social events effectively to maximise participation from parents, students, and staff</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Coordinate with the School administration to promote events via official School channels, such as the School's website, email, newsletters and </a:t>
            </a:r>
            <a:r>
              <a:rPr lang="en-GB" sz="1200" dirty="0" err="1">
                <a:solidFill>
                  <a:srgbClr val="72293A"/>
                </a:solidFill>
                <a:latin typeface="+mn-lt"/>
                <a:ea typeface="Times New Roman" panose="02020603050405020304" pitchFamily="18" charset="0"/>
                <a:cs typeface="Calibri" panose="020F0502020204030204" pitchFamily="34" charset="0"/>
              </a:rPr>
              <a:t>ParentMail</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Coordinate communication between the different CSPA Sub-Committees to align goals and efforts e.g. the Social and Education &amp; Supporting Co-Curricular Sub-Committees</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Create and maintain social media accounts (e.g. Facebook, Instagram and LinkedIn) to share updates, photos and news</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Monitor and respond to comments, questions and feedback from parents and community members on social media platforms and via the CSPA website</a:t>
            </a:r>
            <a:endParaRPr lang="en-GB" sz="1200" dirty="0">
              <a:solidFill>
                <a:srgbClr val="72293A"/>
              </a:solidFill>
              <a:latin typeface="+mn-lt"/>
              <a:ea typeface="Calibri" panose="020F0502020204030204" pitchFamily="34" charset="0"/>
              <a:cs typeface="Times New Roman" panose="02020603050405020304" pitchFamily="18" charset="0"/>
            </a:endParaRPr>
          </a:p>
          <a:p>
            <a:pPr marL="290513" lvl="0" indent="-309563">
              <a:buFont typeface="Symbol" panose="05050102010706020507" pitchFamily="18" charset="2"/>
              <a:buChar char=""/>
            </a:pPr>
            <a:r>
              <a:rPr lang="en-GB" sz="1200" dirty="0">
                <a:solidFill>
                  <a:srgbClr val="72293A"/>
                </a:solidFill>
                <a:latin typeface="+mn-lt"/>
                <a:ea typeface="Times New Roman" panose="02020603050405020304" pitchFamily="18" charset="0"/>
                <a:cs typeface="Calibri" panose="020F0502020204030204" pitchFamily="34" charset="0"/>
              </a:rPr>
              <a:t>Maintain the CSPA’s website as a central hub for information about CSPA activities, events and resources</a:t>
            </a:r>
            <a:endParaRPr lang="en-GB" sz="1200" b="1" dirty="0">
              <a:solidFill>
                <a:srgbClr val="72293A"/>
              </a:solidFill>
              <a:effectLst/>
              <a:latin typeface="+mn-lt"/>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9246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0" y="-22139"/>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09324"/>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 COMMERCIAL</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284307" y="125654"/>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01489" y="601174"/>
            <a:ext cx="8741022" cy="2146870"/>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Commercial Sub-Committee</a:t>
            </a:r>
          </a:p>
          <a:p>
            <a:endParaRPr lang="en-GB" sz="800" b="1" dirty="0">
              <a:solidFill>
                <a:srgbClr val="72293A"/>
              </a:solidFill>
              <a:latin typeface="+mn-lt"/>
              <a:ea typeface="Calibri" panose="020F0502020204030204" pitchFamily="34" charset="0"/>
              <a:cs typeface="Arial Narrow" panose="020B060402020202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a:t>
            </a:r>
            <a:r>
              <a:rPr lang="en-GB" sz="1200" dirty="0">
                <a:solidFill>
                  <a:srgbClr val="72293A"/>
                </a:solidFill>
                <a:latin typeface="+mn-lt"/>
                <a:ea typeface="Calibri" panose="020F0502020204030204" pitchFamily="34" charset="0"/>
                <a:cs typeface="Calibri" panose="020F0502020204030204" pitchFamily="34" charset="0"/>
              </a:rPr>
              <a:t>t</a:t>
            </a:r>
            <a:r>
              <a:rPr lang="en-GB" sz="1200" dirty="0">
                <a:solidFill>
                  <a:srgbClr val="72293A"/>
                </a:solidFill>
                <a:effectLst/>
                <a:latin typeface="+mn-lt"/>
                <a:ea typeface="Calibri" panose="020F0502020204030204" pitchFamily="34" charset="0"/>
                <a:cs typeface="Calibri" panose="020F0502020204030204" pitchFamily="34" charset="0"/>
              </a:rPr>
              <a:t>o help monetise the CSPA activity and primarily focus on the Cranbrook </a:t>
            </a:r>
            <a:r>
              <a:rPr lang="en-GB" sz="1200" dirty="0">
                <a:solidFill>
                  <a:srgbClr val="72293A"/>
                </a:solidFill>
                <a:latin typeface="+mn-lt"/>
                <a:ea typeface="Calibri" panose="020F0502020204030204" pitchFamily="34" charset="0"/>
                <a:cs typeface="Calibri" panose="020F0502020204030204" pitchFamily="34" charset="0"/>
              </a:rPr>
              <a:t>Rewards</a:t>
            </a:r>
            <a:r>
              <a:rPr lang="en-GB" sz="1200" dirty="0">
                <a:solidFill>
                  <a:srgbClr val="72293A"/>
                </a:solidFill>
                <a:effectLst/>
                <a:latin typeface="+mn-lt"/>
                <a:ea typeface="Calibri" panose="020F0502020204030204" pitchFamily="34" charset="0"/>
                <a:cs typeface="Calibri" panose="020F0502020204030204" pitchFamily="34" charset="0"/>
              </a:rPr>
              <a:t> Loyalty Card and discount schemes.</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Work with the Communications Sub-Committee to promote and encourage the School community to sign up to the Cranbrook Rewards Loyalty Scheme</a:t>
            </a:r>
          </a:p>
          <a:p>
            <a:pPr marL="342900" lvl="0" indent="-342900">
              <a:buFont typeface="Symbol" panose="05050102010706020507" pitchFamily="18" charset="2"/>
              <a:buChar char=""/>
            </a:pP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Work with local businesses to encourage them to partner with our School community and offer discounts to Cranbrook Rewards members</a:t>
            </a:r>
          </a:p>
          <a:p>
            <a:pPr lvl="0"/>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spcAft>
                <a:spcPts val="800"/>
              </a:spcAft>
              <a:buFont typeface="Symbol" panose="05050102010706020507" pitchFamily="18" charset="2"/>
              <a:buChar char=""/>
            </a:pPr>
            <a:r>
              <a:rPr lang="en-GB" sz="1200" dirty="0">
                <a:solidFill>
                  <a:srgbClr val="72293A"/>
                </a:solidFill>
                <a:effectLst/>
                <a:latin typeface="+mn-lt"/>
                <a:ea typeface="Times New Roman" panose="02020603050405020304" pitchFamily="18" charset="0"/>
                <a:cs typeface="Calibri" panose="020F0502020204030204" pitchFamily="34" charset="0"/>
              </a:rPr>
              <a:t>Work with the other sub-committees such as the Social Sub-Committee to encourage local businesses to sponsor/donate etc. to increase fundraising for the School at events</a:t>
            </a:r>
            <a:endParaRPr lang="en-GB" sz="1200" b="1" dirty="0">
              <a:solidFill>
                <a:srgbClr val="72293A"/>
              </a:solidFill>
              <a:effectLst/>
              <a:latin typeface="Arial Narrow" panose="020B0604020202020204" pitchFamily="34" charset="0"/>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0" y="425452"/>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033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3ECC2-E721-CCA8-A085-CF8BF6597FC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957EDFD-1625-CB4C-383B-508745D7F7BA}"/>
              </a:ext>
            </a:extLst>
          </p:cNvPr>
          <p:cNvSpPr/>
          <p:nvPr/>
        </p:nvSpPr>
        <p:spPr>
          <a:xfrm>
            <a:off x="-3" y="1596"/>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33BB396-D0D8-1B96-6908-3B996C5DA00F}"/>
              </a:ext>
            </a:extLst>
          </p:cNvPr>
          <p:cNvSpPr txBox="1"/>
          <p:nvPr/>
        </p:nvSpPr>
        <p:spPr>
          <a:xfrm>
            <a:off x="238084" y="133059"/>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 SPORT</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B131FE5F-5D06-B8A2-4AAD-63BA8858CAF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A614DF4F-742B-972F-8708-88C4DCEFD98B}"/>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A100440C-ACAB-2B57-8C19-859B037C22DA}"/>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66770CFD-2E9E-EF01-03CE-569251F62821}"/>
              </a:ext>
            </a:extLst>
          </p:cNvPr>
          <p:cNvSpPr txBox="1"/>
          <p:nvPr/>
        </p:nvSpPr>
        <p:spPr>
          <a:xfrm>
            <a:off x="238084" y="612449"/>
            <a:ext cx="8704217" cy="4191147"/>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Sport Sub-Committee</a:t>
            </a:r>
          </a:p>
          <a:p>
            <a:endParaRPr lang="en-GB" sz="800" b="1" u="sng" dirty="0">
              <a:latin typeface="+mn-lt"/>
              <a:ea typeface="Calibri" panose="020F0502020204030204" pitchFamily="34" charset="0"/>
              <a:cs typeface="Calibri" panose="020F050202020403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a:t>
            </a:r>
            <a:r>
              <a:rPr lang="en-US" sz="1200" dirty="0">
                <a:solidFill>
                  <a:srgbClr val="72293A"/>
                </a:solidFill>
                <a:effectLst/>
                <a:latin typeface="+mn-lt"/>
                <a:ea typeface="Calibri" panose="020F0502020204030204" pitchFamily="34" charset="0"/>
                <a:cs typeface="Calibri" panose="020F0502020204030204" pitchFamily="34" charset="0"/>
              </a:rPr>
              <a:t>t</a:t>
            </a:r>
            <a:r>
              <a:rPr lang="en-US" sz="1200" dirty="0">
                <a:solidFill>
                  <a:srgbClr val="72293A"/>
                </a:solidFill>
                <a:latin typeface="+mn-lt"/>
              </a:rPr>
              <a:t>o work with the Sports Department, SLT and Governors to ensure the School delivers a high-quality, inclusive and inspiring extra-curricular sports and fitness programme that benefits all students</a:t>
            </a:r>
            <a:r>
              <a:rPr lang="en-GB" sz="1200" dirty="0">
                <a:solidFill>
                  <a:srgbClr val="72293A"/>
                </a:solidFill>
                <a:latin typeface="+mn-lt"/>
                <a:ea typeface="Calibri" panose="020F0502020204030204" pitchFamily="34" charset="0"/>
                <a:cs typeface="Calibri" panose="020F0502020204030204" pitchFamily="34" charset="0"/>
              </a:rPr>
              <a:t>:</a:t>
            </a:r>
          </a:p>
          <a:p>
            <a:pPr marL="171450" lvl="0" indent="-171450"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Supporting sports provision:</a:t>
            </a:r>
          </a:p>
          <a:p>
            <a:pPr marL="171450" lvl="6" indent="6350" defTabSz="35718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	work with the Sports Department to identify needs for additional coaching support</a:t>
            </a:r>
          </a:p>
          <a:p>
            <a:pPr marL="171450" lvl="1" indent="185738" defTabSz="35718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help coordinate and fundraise for specialist coaches (e.g. cricket, netball, swimming) to enrich the School’s sports programme</a:t>
            </a:r>
          </a:p>
          <a:p>
            <a:pPr lvl="0" eaLnBrk="0" fontAlgn="base" hangingPunct="0">
              <a:spcBef>
                <a:spcPct val="0"/>
              </a:spcBef>
              <a:spcAft>
                <a:spcPct val="0"/>
              </a:spcAft>
              <a:buClrTx/>
            </a:pPr>
            <a:endParaRPr lang="en-US" altLang="en-US" sz="800" dirty="0">
              <a:solidFill>
                <a:srgbClr val="72293A"/>
              </a:solidFill>
              <a:latin typeface="+mn-lt"/>
            </a:endParaRPr>
          </a:p>
          <a:p>
            <a:pPr marL="171450" lvl="0" indent="-171450"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Resource &amp; facility development:</a:t>
            </a:r>
          </a:p>
          <a:p>
            <a:pPr marL="171450" lvl="1"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explore opportunities for sub-letting sports facilities (e.g. swimming pool, pitches, courts) to external groups</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ensure any funds raised are reinvested directly into improving the School’s sports provision</a:t>
            </a:r>
          </a:p>
          <a:p>
            <a:pPr lvl="0" eaLnBrk="0" fontAlgn="base" hangingPunct="0">
              <a:spcBef>
                <a:spcPct val="0"/>
              </a:spcBef>
              <a:spcAft>
                <a:spcPct val="0"/>
              </a:spcAft>
              <a:buClrTx/>
            </a:pPr>
            <a:endParaRPr lang="en-US" altLang="en-US" sz="800" dirty="0">
              <a:solidFill>
                <a:srgbClr val="72293A"/>
              </a:solidFill>
              <a:latin typeface="+mn-lt"/>
            </a:endParaRPr>
          </a:p>
          <a:p>
            <a:pPr marL="171450" lvl="0" indent="-171450"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Match &amp; event support:</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coordinate parental and staff support for fixtures, tournaments and Sports Days</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provide logistical help (transport, refreshments, supervision, First Aid) where required</a:t>
            </a:r>
          </a:p>
          <a:p>
            <a:pPr lvl="0" eaLnBrk="0" fontAlgn="base" hangingPunct="0">
              <a:spcBef>
                <a:spcPct val="0"/>
              </a:spcBef>
              <a:spcAft>
                <a:spcPct val="0"/>
              </a:spcAft>
              <a:buClrTx/>
            </a:pPr>
            <a:endParaRPr lang="en-US" altLang="en-US" sz="800" dirty="0">
              <a:solidFill>
                <a:srgbClr val="72293A"/>
              </a:solidFill>
              <a:latin typeface="+mn-lt"/>
            </a:endParaRPr>
          </a:p>
          <a:p>
            <a:pPr marL="171450" lvl="0" indent="-171450"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Fundraising &amp; investment:</a:t>
            </a:r>
          </a:p>
          <a:p>
            <a:pPr marL="357188" lvl="0" indent="-17938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work with the CSPA to identify fundraising opportunities for new sports equipment, kit and facility improvements</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support grant applications and sponsorship opportunities to strengthen sports provision</a:t>
            </a:r>
          </a:p>
          <a:p>
            <a:pPr lvl="0" eaLnBrk="0" fontAlgn="base" hangingPunct="0">
              <a:spcBef>
                <a:spcPct val="0"/>
              </a:spcBef>
              <a:spcAft>
                <a:spcPct val="0"/>
              </a:spcAft>
              <a:buClrTx/>
            </a:pPr>
            <a:endParaRPr lang="en-US" altLang="en-US" sz="800" dirty="0">
              <a:solidFill>
                <a:srgbClr val="72293A"/>
              </a:solidFill>
              <a:latin typeface="+mn-lt"/>
            </a:endParaRPr>
          </a:p>
          <a:p>
            <a:pPr marL="171450" lvl="0" indent="-171450"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Student experience &amp; participation:</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ensure that initiatives encourage broad participation as well as high performance</a:t>
            </a:r>
          </a:p>
          <a:p>
            <a:pPr marL="171450" lvl="0" indent="185738" eaLnBrk="0" fontAlgn="base" hangingPunct="0">
              <a:spcBef>
                <a:spcPct val="0"/>
              </a:spcBef>
              <a:spcAft>
                <a:spcPct val="0"/>
              </a:spcAft>
              <a:buClrTx/>
              <a:buFont typeface="Arial" panose="020B0604020202020204" pitchFamily="34" charset="0"/>
              <a:buChar char="•"/>
            </a:pPr>
            <a:r>
              <a:rPr lang="en-US" altLang="en-US" sz="1200" dirty="0">
                <a:solidFill>
                  <a:srgbClr val="72293A"/>
                </a:solidFill>
                <a:latin typeface="+mn-lt"/>
              </a:rPr>
              <a:t>act as a link between parents, staff and students to provide feedback and suggestions on the sports programme</a:t>
            </a:r>
            <a:endParaRPr lang="en-GB" dirty="0">
              <a:latin typeface="+mn-lt"/>
              <a:ea typeface="Calibri" panose="020F0502020204030204" pitchFamily="34" charset="0"/>
              <a:cs typeface="Calibri" panose="020F0502020204030204" pitchFamily="34" charset="0"/>
            </a:endParaRPr>
          </a:p>
        </p:txBody>
      </p:sp>
      <p:sp>
        <p:nvSpPr>
          <p:cNvPr id="34" name="Rectangle 33">
            <a:extLst>
              <a:ext uri="{FF2B5EF4-FFF2-40B4-BE49-F238E27FC236}">
                <a16:creationId xmlns:a16="http://schemas.microsoft.com/office/drawing/2014/main" id="{56962591-5D84-AB23-69B2-3A55B6C3B6B0}"/>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9053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752E-67D7-16F2-BDD2-0AE425810AD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23C41E1-9B4F-9222-92E0-33C1C82E060B}"/>
              </a:ext>
            </a:extLst>
          </p:cNvPr>
          <p:cNvSpPr/>
          <p:nvPr/>
        </p:nvSpPr>
        <p:spPr>
          <a:xfrm>
            <a:off x="-2" y="-26073"/>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E1E6E6D5-6707-0576-2699-1B34330B4BC4}"/>
              </a:ext>
            </a:extLst>
          </p:cNvPr>
          <p:cNvSpPr txBox="1"/>
          <p:nvPr/>
        </p:nvSpPr>
        <p:spPr>
          <a:xfrm>
            <a:off x="238084" y="105390"/>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a:t>
            </a:r>
            <a:r>
              <a:rPr lang="en-GB" sz="1200" b="1" dirty="0">
                <a:solidFill>
                  <a:schemeClr val="bg1"/>
                </a:solidFill>
                <a:latin typeface="+mn-lt"/>
                <a:ea typeface="Fjalla One"/>
                <a:cs typeface="Arial Narrow" panose="020B0604020202020204" pitchFamily="34" charset="0"/>
                <a:sym typeface="Fjalla One"/>
              </a:rPr>
              <a:t>-</a:t>
            </a: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COMMITTEE</a:t>
            </a:r>
            <a:r>
              <a:rPr lang="en-GB" sz="1200" b="1" dirty="0">
                <a:solidFill>
                  <a:schemeClr val="bg1"/>
                </a:solidFill>
                <a:latin typeface="+mn-lt"/>
                <a:ea typeface="Fjalla One"/>
                <a:cs typeface="Arial Narrow" panose="020B0604020202020204" pitchFamily="34" charset="0"/>
                <a:sym typeface="Fjalla One"/>
              </a:rPr>
              <a:t>S - STRATEGY</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1AE9ACFA-430B-0F5A-E9F5-0BE03EC25436}"/>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66C91385-C6D7-C227-6BCF-BD1145DA4734}"/>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B1F96378-BCD2-578D-C650-68169E1EED06}"/>
              </a:ext>
            </a:extLst>
          </p:cNvPr>
          <p:cNvSpPr txBox="1"/>
          <p:nvPr/>
        </p:nvSpPr>
        <p:spPr>
          <a:xfrm>
            <a:off x="7284307" y="123298"/>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72429BA6-ED8F-8805-1FE8-18F35AD570C4}"/>
              </a:ext>
            </a:extLst>
          </p:cNvPr>
          <p:cNvSpPr txBox="1"/>
          <p:nvPr/>
        </p:nvSpPr>
        <p:spPr>
          <a:xfrm>
            <a:off x="220447" y="457335"/>
            <a:ext cx="8685470" cy="4821833"/>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Strategy Sub-Committee</a:t>
            </a:r>
          </a:p>
          <a:p>
            <a:endParaRPr lang="en-GB" sz="800" dirty="0">
              <a:solidFill>
                <a:srgbClr val="72293A"/>
              </a:solidFill>
              <a:latin typeface="Arial" panose="020B0604020202020204" pitchFamily="34" charset="0"/>
              <a:ea typeface="Calibri" panose="020F0502020204030204" pitchFamily="34" charset="0"/>
              <a:cs typeface="Arial" panose="020B0604020202020204" pitchFamily="34" charset="0"/>
            </a:endParaRPr>
          </a:p>
          <a:p>
            <a:pPr>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to</a:t>
            </a:r>
            <a:r>
              <a:rPr lang="en-US" sz="1200" dirty="0">
                <a:solidFill>
                  <a:srgbClr val="72293A"/>
                </a:solidFill>
                <a:latin typeface="+mn-lt"/>
              </a:rPr>
              <a:t> work collaboratively with the Senior Leadership Team (SLT) and Governors to ensure that the strategic direction of the School reflects  the best interests of students and the wider school community</a:t>
            </a:r>
            <a:r>
              <a:rPr lang="en-GB" sz="1200" dirty="0">
                <a:solidFill>
                  <a:srgbClr val="72293A"/>
                </a:solidFill>
                <a:latin typeface="+mn-lt"/>
                <a:ea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en-US" sz="1200" dirty="0">
                <a:solidFill>
                  <a:srgbClr val="72293A"/>
                </a:solidFill>
                <a:latin typeface="+mn-lt"/>
              </a:rPr>
              <a:t>School aims and priorities:</a:t>
            </a:r>
          </a:p>
          <a:p>
            <a:pPr marL="271463" lvl="2" indent="177800">
              <a:buFont typeface="Arial" panose="020B0604020202020204" pitchFamily="34" charset="0"/>
              <a:buChar char="•"/>
            </a:pPr>
            <a:r>
              <a:rPr lang="en-US" sz="1200" dirty="0">
                <a:solidFill>
                  <a:srgbClr val="72293A"/>
                </a:solidFill>
                <a:latin typeface="+mn-lt"/>
              </a:rPr>
              <a:t>support the SLT and Governors in clarifying the School’s long-term aims, annual priorities and measurable targets</a:t>
            </a:r>
          </a:p>
          <a:p>
            <a:pPr marL="271463" lvl="1" indent="177800">
              <a:buFont typeface="Arial" panose="020B0604020202020204" pitchFamily="34" charset="0"/>
              <a:buChar char="•"/>
            </a:pPr>
            <a:r>
              <a:rPr lang="en-US" sz="1200" dirty="0">
                <a:solidFill>
                  <a:srgbClr val="72293A"/>
                </a:solidFill>
                <a:latin typeface="+mn-lt"/>
              </a:rPr>
              <a:t>ensure that all agreed priorities remain focused on student outcomes and wellbeing</a:t>
            </a:r>
          </a:p>
          <a:p>
            <a:pPr marL="285750" indent="-285750">
              <a:buFont typeface="Arial" panose="020B0604020202020204" pitchFamily="34" charset="0"/>
              <a:buChar char="•"/>
            </a:pPr>
            <a:r>
              <a:rPr lang="en-US" sz="1200" dirty="0">
                <a:solidFill>
                  <a:srgbClr val="72293A"/>
                </a:solidFill>
                <a:latin typeface="+mn-lt"/>
              </a:rPr>
              <a:t>Alignment across stakeholders:</a:t>
            </a:r>
          </a:p>
          <a:p>
            <a:pPr marL="449263" lvl="1" indent="-177800">
              <a:buFont typeface="Arial" panose="020B0604020202020204" pitchFamily="34" charset="0"/>
              <a:buChar char="•"/>
            </a:pPr>
            <a:r>
              <a:rPr lang="en-US" sz="1200" dirty="0">
                <a:solidFill>
                  <a:srgbClr val="72293A"/>
                </a:solidFill>
                <a:latin typeface="+mn-lt"/>
              </a:rPr>
              <a:t>act as a bridge between the SLT, Governors and the Cranbrook School Parents’ Association (CSPA)</a:t>
            </a:r>
          </a:p>
          <a:p>
            <a:pPr marL="449263" lvl="1" indent="-177800">
              <a:buFont typeface="Arial" panose="020B0604020202020204" pitchFamily="34" charset="0"/>
              <a:buChar char="•"/>
            </a:pPr>
            <a:r>
              <a:rPr lang="en-US" sz="1200" dirty="0">
                <a:solidFill>
                  <a:srgbClr val="72293A"/>
                </a:solidFill>
                <a:latin typeface="+mn-lt"/>
              </a:rPr>
              <a:t>monitor that actions across these groups are cohesive, aligned and student-focused</a:t>
            </a:r>
          </a:p>
          <a:p>
            <a:pPr marL="285750" indent="-285750">
              <a:buFont typeface="Arial" panose="020B0604020202020204" pitchFamily="34" charset="0"/>
              <a:buChar char="•"/>
            </a:pPr>
            <a:r>
              <a:rPr lang="en-US" sz="1200" dirty="0">
                <a:solidFill>
                  <a:srgbClr val="72293A"/>
                </a:solidFill>
                <a:latin typeface="+mn-lt"/>
              </a:rPr>
              <a:t>Exploring best practice &amp; outcomes:</a:t>
            </a:r>
          </a:p>
          <a:p>
            <a:pPr marL="449263" lvl="1" indent="-177800">
              <a:buFont typeface="Arial" panose="020B0604020202020204" pitchFamily="34" charset="0"/>
              <a:buChar char="•"/>
            </a:pPr>
            <a:r>
              <a:rPr lang="en-US" sz="1200" dirty="0">
                <a:solidFill>
                  <a:srgbClr val="72293A"/>
                </a:solidFill>
                <a:latin typeface="+mn-lt"/>
              </a:rPr>
              <a:t>review and explore opportunities to secure the best academic and pastoral outcomes for all students</a:t>
            </a:r>
          </a:p>
          <a:p>
            <a:pPr marL="449263" lvl="1" indent="-177800">
              <a:buFont typeface="Arial" panose="020B0604020202020204" pitchFamily="34" charset="0"/>
              <a:buChar char="•"/>
            </a:pPr>
            <a:r>
              <a:rPr lang="en-US" sz="1200" dirty="0">
                <a:solidFill>
                  <a:srgbClr val="72293A"/>
                </a:solidFill>
                <a:latin typeface="+mn-lt"/>
              </a:rPr>
              <a:t>gather parental perspectives and share with the SLT/Governors where appropriate</a:t>
            </a:r>
          </a:p>
          <a:p>
            <a:pPr marL="285750" indent="-285750">
              <a:buFont typeface="Arial" panose="020B0604020202020204" pitchFamily="34" charset="0"/>
              <a:buChar char="•"/>
            </a:pPr>
            <a:r>
              <a:rPr lang="en-US" sz="1200" dirty="0">
                <a:solidFill>
                  <a:srgbClr val="72293A"/>
                </a:solidFill>
                <a:latin typeface="+mn-lt"/>
              </a:rPr>
              <a:t>School values:</a:t>
            </a:r>
          </a:p>
          <a:p>
            <a:pPr marL="449263" lvl="1" indent="-177800">
              <a:buFont typeface="Arial" panose="020B0604020202020204" pitchFamily="34" charset="0"/>
              <a:buChar char="•"/>
            </a:pPr>
            <a:r>
              <a:rPr lang="en-US" sz="1200" dirty="0">
                <a:solidFill>
                  <a:srgbClr val="72293A"/>
                </a:solidFill>
                <a:latin typeface="+mn-lt"/>
              </a:rPr>
              <a:t>ensure that the Cranbrook School values are consistently upheld and embedded by students, staff and parents</a:t>
            </a:r>
          </a:p>
          <a:p>
            <a:pPr marL="449263" lvl="1" indent="-177800">
              <a:buFont typeface="Arial" panose="020B0604020202020204" pitchFamily="34" charset="0"/>
              <a:buChar char="•"/>
            </a:pPr>
            <a:r>
              <a:rPr lang="en-US" sz="1200" dirty="0">
                <a:solidFill>
                  <a:srgbClr val="72293A"/>
                </a:solidFill>
                <a:latin typeface="+mn-lt"/>
              </a:rPr>
              <a:t>provide feedback where gaps or challenges are identified</a:t>
            </a:r>
          </a:p>
          <a:p>
            <a:pPr marL="285750" indent="-285750">
              <a:buFont typeface="Arial" panose="020B0604020202020204" pitchFamily="34" charset="0"/>
              <a:buChar char="•"/>
            </a:pPr>
            <a:r>
              <a:rPr lang="en-US" sz="1200" dirty="0">
                <a:solidFill>
                  <a:srgbClr val="72293A"/>
                </a:solidFill>
                <a:latin typeface="+mn-lt"/>
              </a:rPr>
              <a:t>Boarding provision:</a:t>
            </a:r>
          </a:p>
          <a:p>
            <a:pPr marL="449263" lvl="1" indent="-177800">
              <a:buFont typeface="Arial" panose="020B0604020202020204" pitchFamily="34" charset="0"/>
              <a:buChar char="•"/>
            </a:pPr>
            <a:r>
              <a:rPr lang="en-US" sz="1200" dirty="0">
                <a:solidFill>
                  <a:srgbClr val="72293A"/>
                </a:solidFill>
                <a:latin typeface="+mn-lt"/>
              </a:rPr>
              <a:t>review the future of boarding at the School including demand, viability, and strategic alignment</a:t>
            </a:r>
          </a:p>
          <a:p>
            <a:pPr marL="449263" lvl="1" indent="-177800">
              <a:buFont typeface="Arial" panose="020B0604020202020204" pitchFamily="34" charset="0"/>
              <a:buChar char="•"/>
            </a:pPr>
            <a:r>
              <a:rPr lang="en-US" sz="1200" dirty="0">
                <a:solidFill>
                  <a:srgbClr val="72293A"/>
                </a:solidFill>
                <a:latin typeface="+mn-lt"/>
              </a:rPr>
              <a:t>explore opportunities for flexi-boarding, investigating council restrictions and regulations</a:t>
            </a:r>
          </a:p>
          <a:p>
            <a:pPr marL="285750" indent="-285750">
              <a:buFont typeface="Arial" panose="020B0604020202020204" pitchFamily="34" charset="0"/>
              <a:buChar char="•"/>
            </a:pPr>
            <a:r>
              <a:rPr lang="en-US" sz="1200" dirty="0">
                <a:solidFill>
                  <a:srgbClr val="72293A"/>
                </a:solidFill>
                <a:latin typeface="+mn-lt"/>
              </a:rPr>
              <a:t>Funding &amp; development:</a:t>
            </a:r>
          </a:p>
          <a:p>
            <a:pPr marL="449263" lvl="1" indent="-177800">
              <a:buFont typeface="Arial" panose="020B0604020202020204" pitchFamily="34" charset="0"/>
              <a:buChar char="•"/>
            </a:pPr>
            <a:r>
              <a:rPr lang="en-US" sz="1200" dirty="0">
                <a:solidFill>
                  <a:srgbClr val="72293A"/>
                </a:solidFill>
                <a:latin typeface="+mn-lt"/>
              </a:rPr>
              <a:t>identify and explore crowdfunding and fundraising opportunities to support capital projects (e.g. a new science block)</a:t>
            </a:r>
          </a:p>
          <a:p>
            <a:pPr marL="449263" lvl="1" indent="-177800">
              <a:buFont typeface="Arial" panose="020B0604020202020204" pitchFamily="34" charset="0"/>
              <a:buChar char="•"/>
            </a:pPr>
            <a:r>
              <a:rPr lang="en-US" sz="1200" dirty="0">
                <a:solidFill>
                  <a:srgbClr val="72293A"/>
                </a:solidFill>
                <a:latin typeface="+mn-lt"/>
              </a:rPr>
              <a:t>advise on the focus and future direction of </a:t>
            </a:r>
            <a:r>
              <a:rPr lang="en-US" sz="1200" i="1" dirty="0">
                <a:solidFill>
                  <a:srgbClr val="72293A"/>
                </a:solidFill>
                <a:latin typeface="+mn-lt"/>
              </a:rPr>
              <a:t>Cranbrook Gives</a:t>
            </a:r>
            <a:r>
              <a:rPr lang="en-US" sz="1200" dirty="0">
                <a:solidFill>
                  <a:srgbClr val="72293A"/>
                </a:solidFill>
                <a:latin typeface="+mn-lt"/>
              </a:rPr>
              <a:t> and related initiatives</a:t>
            </a:r>
          </a:p>
          <a:p>
            <a:pPr marL="285750" indent="-285750">
              <a:buFont typeface="Arial" panose="020B0604020202020204" pitchFamily="34" charset="0"/>
              <a:buChar char="•"/>
            </a:pPr>
            <a:r>
              <a:rPr lang="en-US" sz="1200" dirty="0">
                <a:solidFill>
                  <a:srgbClr val="72293A"/>
                </a:solidFill>
                <a:latin typeface="+mn-lt"/>
              </a:rPr>
              <a:t>Marketing &amp; communications:</a:t>
            </a:r>
          </a:p>
          <a:p>
            <a:pPr marL="449263" lvl="1" indent="-177800">
              <a:buFont typeface="Arial" panose="020B0604020202020204" pitchFamily="34" charset="0"/>
              <a:buChar char="•"/>
            </a:pPr>
            <a:r>
              <a:rPr lang="en-US" sz="1200" dirty="0">
                <a:solidFill>
                  <a:srgbClr val="72293A"/>
                </a:solidFill>
                <a:latin typeface="+mn-lt"/>
              </a:rPr>
              <a:t>support the SLT and Ant Tomlinson (Marketing Lead) in promoting the School’s achievements, values and community impact</a:t>
            </a:r>
          </a:p>
          <a:p>
            <a:pPr marL="449263" lvl="1" indent="-177800">
              <a:buFont typeface="Arial" panose="020B0604020202020204" pitchFamily="34" charset="0"/>
              <a:buChar char="•"/>
            </a:pPr>
            <a:r>
              <a:rPr lang="en-US" sz="1200" dirty="0">
                <a:solidFill>
                  <a:srgbClr val="72293A"/>
                </a:solidFill>
                <a:latin typeface="+mn-lt"/>
              </a:rPr>
              <a:t>provide parental insight into how the School is perceived within the community</a:t>
            </a:r>
            <a:endParaRPr lang="en-GB" sz="1200" b="1" dirty="0">
              <a:solidFill>
                <a:srgbClr val="72293A"/>
              </a:solidFill>
              <a:effectLst/>
              <a:latin typeface="Arial Narrow" panose="020B0604020202020204" pitchFamily="34" charset="0"/>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D42F19D9-A2CA-52D0-E209-E6BF4D602FF8}"/>
              </a:ext>
            </a:extLst>
          </p:cNvPr>
          <p:cNvSpPr/>
          <p:nvPr/>
        </p:nvSpPr>
        <p:spPr>
          <a:xfrm>
            <a:off x="-3" y="398658"/>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3034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00B12D-457F-A8D8-BDB2-A7EA93BCC2AE}"/>
              </a:ext>
            </a:extLst>
          </p:cNvPr>
          <p:cNvSpPr/>
          <p:nvPr/>
        </p:nvSpPr>
        <p:spPr>
          <a:xfrm>
            <a:off x="-2" y="721"/>
            <a:ext cx="9144001" cy="447591"/>
          </a:xfrm>
          <a:prstGeom prst="rect">
            <a:avLst/>
          </a:prstGeom>
          <a:solidFill>
            <a:srgbClr val="7229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50DE307-C60E-688B-BA8A-225CF993DBAB}"/>
              </a:ext>
            </a:extLst>
          </p:cNvPr>
          <p:cNvSpPr txBox="1"/>
          <p:nvPr/>
        </p:nvSpPr>
        <p:spPr>
          <a:xfrm>
            <a:off x="238084" y="155315"/>
            <a:ext cx="4572000" cy="184666"/>
          </a:xfrm>
          <a:prstGeom prst="rect">
            <a:avLst/>
          </a:prstGeom>
          <a:noFill/>
        </p:spPr>
        <p:txBody>
          <a:bodyPr wrap="square" lIns="0" tIns="0" rIns="0" bIns="0" anchor="t">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rPr>
              <a:t>CSPA SUB-COMMITTEE</a:t>
            </a:r>
            <a:r>
              <a:rPr lang="en-GB" sz="1200" b="1" dirty="0">
                <a:solidFill>
                  <a:schemeClr val="bg1"/>
                </a:solidFill>
                <a:latin typeface="+mn-lt"/>
                <a:ea typeface="Fjalla One"/>
                <a:cs typeface="Arial Narrow" panose="020B0604020202020204" pitchFamily="34" charset="0"/>
                <a:sym typeface="Fjalla One"/>
              </a:rPr>
              <a:t>S – CSPA OFFICERS</a:t>
            </a:r>
            <a:endParaRPr kumimoji="0" lang="en-GB" sz="1200" b="1" u="none" strike="noStrike" kern="0" cap="none" spc="0" normalizeH="0" baseline="0" noProof="0" dirty="0">
              <a:ln>
                <a:noFill/>
              </a:ln>
              <a:solidFill>
                <a:schemeClr val="bg1"/>
              </a:solidFill>
              <a:effectLst/>
              <a:uLnTx/>
              <a:uFillTx/>
              <a:latin typeface="+mn-lt"/>
              <a:ea typeface="Fjalla One"/>
              <a:cs typeface="Arial Narrow" panose="020B0604020202020204" pitchFamily="34" charset="0"/>
              <a:sym typeface="Fjalla One"/>
            </a:endParaRPr>
          </a:p>
        </p:txBody>
      </p:sp>
      <p:cxnSp>
        <p:nvCxnSpPr>
          <p:cNvPr id="8" name="Google Shape;2581;p199">
            <a:extLst>
              <a:ext uri="{FF2B5EF4-FFF2-40B4-BE49-F238E27FC236}">
                <a16:creationId xmlns:a16="http://schemas.microsoft.com/office/drawing/2014/main" id="{0021F0B4-8B5F-7AB0-F7E3-3B5670D39741}"/>
              </a:ext>
            </a:extLst>
          </p:cNvPr>
          <p:cNvCxnSpPr/>
          <p:nvPr/>
        </p:nvCxnSpPr>
        <p:spPr>
          <a:xfrm>
            <a:off x="615184" y="3150919"/>
            <a:ext cx="3817800" cy="0"/>
          </a:xfrm>
          <a:prstGeom prst="straightConnector1">
            <a:avLst/>
          </a:prstGeom>
          <a:noFill/>
          <a:ln w="9525" cap="flat" cmpd="sng">
            <a:solidFill>
              <a:schemeClr val="bg1"/>
            </a:solidFill>
            <a:prstDash val="solid"/>
            <a:round/>
            <a:headEnd type="none" w="sm" len="sm"/>
            <a:tailEnd type="none" w="sm" len="sm"/>
          </a:ln>
        </p:spPr>
      </p:cxnSp>
      <p:cxnSp>
        <p:nvCxnSpPr>
          <p:cNvPr id="9" name="Google Shape;2582;p199">
            <a:extLst>
              <a:ext uri="{FF2B5EF4-FFF2-40B4-BE49-F238E27FC236}">
                <a16:creationId xmlns:a16="http://schemas.microsoft.com/office/drawing/2014/main" id="{3C53C922-D9D2-C547-133B-05B9642E550E}"/>
              </a:ext>
            </a:extLst>
          </p:cNvPr>
          <p:cNvCxnSpPr>
            <a:cxnSpLocks/>
          </p:cNvCxnSpPr>
          <p:nvPr/>
        </p:nvCxnSpPr>
        <p:spPr>
          <a:xfrm flipV="1">
            <a:off x="2446234" y="3149169"/>
            <a:ext cx="0" cy="741222"/>
          </a:xfrm>
          <a:prstGeom prst="straightConnector1">
            <a:avLst/>
          </a:prstGeom>
          <a:noFill/>
          <a:ln w="9525" cap="flat" cmpd="sng">
            <a:solidFill>
              <a:schemeClr val="bg1"/>
            </a:solidFill>
            <a:prstDash val="solid"/>
            <a:round/>
            <a:headEnd type="none" w="sm" len="sm"/>
            <a:tailEnd type="none" w="sm" len="sm"/>
          </a:ln>
        </p:spPr>
      </p:cxnSp>
      <p:sp>
        <p:nvSpPr>
          <p:cNvPr id="21" name="TextBox 20">
            <a:extLst>
              <a:ext uri="{FF2B5EF4-FFF2-40B4-BE49-F238E27FC236}">
                <a16:creationId xmlns:a16="http://schemas.microsoft.com/office/drawing/2014/main" id="{0294FCED-33E7-DE1E-BC14-BC226F0E5447}"/>
              </a:ext>
            </a:extLst>
          </p:cNvPr>
          <p:cNvSpPr txBox="1"/>
          <p:nvPr/>
        </p:nvSpPr>
        <p:spPr>
          <a:xfrm>
            <a:off x="7320692" y="155315"/>
            <a:ext cx="1621609" cy="184666"/>
          </a:xfrm>
          <a:prstGeom prst="rect">
            <a:avLst/>
          </a:prstGeom>
          <a:noFill/>
        </p:spPr>
        <p:txBody>
          <a:bodyPr wrap="square" lIns="0" tIns="0" rIns="0" bIns="0" anchor="t">
            <a:sp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200" b="1" u="none" strike="noStrike" kern="0" cap="none" spc="0" normalizeH="0" baseline="0" noProof="0" dirty="0">
                <a:ln>
                  <a:noFill/>
                </a:ln>
                <a:solidFill>
                  <a:srgbClr val="9F865D"/>
                </a:solidFill>
                <a:effectLst/>
                <a:uLnTx/>
                <a:uFillTx/>
                <a:latin typeface="+mn-lt"/>
                <a:ea typeface="Fjalla One"/>
                <a:cs typeface="Arial Narrow" panose="020B0604020202020204" pitchFamily="34" charset="0"/>
                <a:sym typeface="Fjalla One"/>
              </a:rPr>
              <a:t>CSPA: 2025</a:t>
            </a:r>
          </a:p>
        </p:txBody>
      </p:sp>
      <p:sp>
        <p:nvSpPr>
          <p:cNvPr id="23" name="TextBox 22">
            <a:extLst>
              <a:ext uri="{FF2B5EF4-FFF2-40B4-BE49-F238E27FC236}">
                <a16:creationId xmlns:a16="http://schemas.microsoft.com/office/drawing/2014/main" id="{FD26BEE1-A10C-1BBC-32E3-917198993765}"/>
              </a:ext>
            </a:extLst>
          </p:cNvPr>
          <p:cNvSpPr txBox="1"/>
          <p:nvPr/>
        </p:nvSpPr>
        <p:spPr>
          <a:xfrm>
            <a:off x="238085" y="602906"/>
            <a:ext cx="8766430" cy="3132524"/>
          </a:xfrm>
          <a:prstGeom prst="rect">
            <a:avLst/>
          </a:prstGeom>
          <a:noFill/>
        </p:spPr>
        <p:txBody>
          <a:bodyPr wrap="square" lIns="0" tIns="0" rIns="0" bIns="0" anchor="t">
            <a:spAutoFit/>
          </a:bodyPr>
          <a:lstStyle/>
          <a:p>
            <a:r>
              <a:rPr lang="en-GB" sz="1600" dirty="0">
                <a:solidFill>
                  <a:srgbClr val="72293A"/>
                </a:solidFill>
                <a:effectLst/>
                <a:latin typeface="+mn-lt"/>
                <a:ea typeface="Calibri" panose="020F0502020204030204" pitchFamily="34" charset="0"/>
                <a:cs typeface="Arial Narrow" panose="020B0604020202020204" pitchFamily="34" charset="0"/>
              </a:rPr>
              <a:t>CSPA Officers Sub-Committee</a:t>
            </a:r>
          </a:p>
          <a:p>
            <a:endParaRPr lang="en-GB" sz="800" b="1" dirty="0">
              <a:solidFill>
                <a:srgbClr val="72293A"/>
              </a:solidFill>
              <a:latin typeface="+mn-lt"/>
              <a:ea typeface="Calibri" panose="020F0502020204030204" pitchFamily="34" charset="0"/>
              <a:cs typeface="Arial Narrow" panose="020B0604020202020204" pitchFamily="34" charset="0"/>
            </a:endParaRPr>
          </a:p>
          <a:p>
            <a:pPr>
              <a:lnSpc>
                <a:spcPct val="107000"/>
              </a:lnSpc>
              <a:spcAft>
                <a:spcPts val="800"/>
              </a:spcAft>
            </a:pPr>
            <a:r>
              <a:rPr lang="en-GB" sz="1200" b="1" dirty="0">
                <a:solidFill>
                  <a:srgbClr val="72293A"/>
                </a:solidFill>
                <a:effectLst/>
                <a:latin typeface="+mn-lt"/>
                <a:ea typeface="Calibri" panose="020F0502020204030204" pitchFamily="34" charset="0"/>
                <a:cs typeface="Calibri" panose="020F0502020204030204" pitchFamily="34" charset="0"/>
              </a:rPr>
              <a:t>AIM</a:t>
            </a:r>
            <a:r>
              <a:rPr lang="en-GB" sz="1200" dirty="0">
                <a:solidFill>
                  <a:srgbClr val="72293A"/>
                </a:solidFill>
                <a:effectLst/>
                <a:latin typeface="+mn-lt"/>
                <a:ea typeface="Calibri" panose="020F0502020204030204" pitchFamily="34" charset="0"/>
                <a:cs typeface="Calibri" panose="020F0502020204030204" pitchFamily="34" charset="0"/>
              </a:rPr>
              <a:t>: </a:t>
            </a:r>
            <a:r>
              <a:rPr lang="en-GB" sz="1200" dirty="0">
                <a:solidFill>
                  <a:srgbClr val="72293A"/>
                </a:solidFill>
                <a:latin typeface="+mn-lt"/>
                <a:ea typeface="Calibri" panose="020F0502020204030204" pitchFamily="34" charset="0"/>
                <a:cs typeface="Calibri" panose="020F0502020204030204" pitchFamily="34" charset="0"/>
              </a:rPr>
              <a:t>t</a:t>
            </a:r>
            <a:r>
              <a:rPr lang="en-GB" sz="1200" dirty="0">
                <a:solidFill>
                  <a:srgbClr val="72293A"/>
                </a:solidFill>
                <a:effectLst/>
                <a:latin typeface="+mn-lt"/>
                <a:ea typeface="Calibri" panose="020F0502020204030204" pitchFamily="34" charset="0"/>
                <a:cs typeface="Calibri" panose="020F0502020204030204" pitchFamily="34" charset="0"/>
              </a:rPr>
              <a:t>o </a:t>
            </a:r>
            <a:r>
              <a:rPr lang="en-GB" sz="1200" dirty="0">
                <a:solidFill>
                  <a:srgbClr val="72293A"/>
                </a:solidFill>
                <a:latin typeface="+mn-lt"/>
                <a:ea typeface="Calibri" panose="020F0502020204030204" pitchFamily="34" charset="0"/>
                <a:cs typeface="Calibri" panose="020F0502020204030204" pitchFamily="34" charset="0"/>
              </a:rPr>
              <a:t>oversee the work of all the other Sub-Committees and to make executive decisions on behalf of the CSPA:</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Act as a collective voice to advocate for enhancements in School facilities, safety measures or academic programmes</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Collaborate with School administrators to ensure that parent perspectives are considered in decision-making</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Engage with local school boards or councils to push for policies or funding that benefit the </a:t>
            </a:r>
            <a:r>
              <a:rPr lang="en-GB" sz="1200" dirty="0">
                <a:solidFill>
                  <a:srgbClr val="72293A"/>
                </a:solidFill>
                <a:latin typeface="+mn-lt"/>
                <a:ea typeface="Calibri" panose="020F0502020204030204" pitchFamily="34" charset="0"/>
                <a:cs typeface="Calibri" panose="020F0502020204030204" pitchFamily="34" charset="0"/>
              </a:rPr>
              <a:t>S</a:t>
            </a:r>
            <a:r>
              <a:rPr lang="en-GB" sz="1200" dirty="0">
                <a:solidFill>
                  <a:srgbClr val="72293A"/>
                </a:solidFill>
                <a:effectLst/>
                <a:latin typeface="+mn-lt"/>
                <a:ea typeface="Calibri" panose="020F0502020204030204" pitchFamily="34" charset="0"/>
                <a:cs typeface="Calibri" panose="020F0502020204030204" pitchFamily="34" charset="0"/>
              </a:rPr>
              <a:t>chool</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Collaborate with the School on initiatives related to the School's strategic goals, such as academic excellence or </a:t>
            </a:r>
            <a:r>
              <a:rPr lang="en-GB" sz="1200" dirty="0">
                <a:solidFill>
                  <a:srgbClr val="72293A"/>
                </a:solidFill>
                <a:latin typeface="+mn-lt"/>
                <a:ea typeface="Calibri" panose="020F0502020204030204" pitchFamily="34" charset="0"/>
                <a:cs typeface="Calibri" panose="020F0502020204030204" pitchFamily="34" charset="0"/>
              </a:rPr>
              <a:t>S</a:t>
            </a:r>
            <a:r>
              <a:rPr lang="en-GB" sz="1200" dirty="0">
                <a:solidFill>
                  <a:srgbClr val="72293A"/>
                </a:solidFill>
                <a:effectLst/>
                <a:latin typeface="+mn-lt"/>
                <a:ea typeface="Calibri" panose="020F0502020204030204" pitchFamily="34" charset="0"/>
                <a:cs typeface="Calibri" panose="020F0502020204030204" pitchFamily="34" charset="0"/>
              </a:rPr>
              <a:t>chool development</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Identify trends and areas of need within the School and plan initiatives that support long-term success</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Review progress on key CSPA projects and adjust plans to meet the evolving needs of the </a:t>
            </a:r>
            <a:r>
              <a:rPr lang="en-GB" sz="1200" dirty="0">
                <a:solidFill>
                  <a:srgbClr val="72293A"/>
                </a:solidFill>
                <a:latin typeface="+mn-lt"/>
                <a:ea typeface="Calibri" panose="020F0502020204030204" pitchFamily="34" charset="0"/>
                <a:cs typeface="Calibri" panose="020F0502020204030204" pitchFamily="34" charset="0"/>
              </a:rPr>
              <a:t>S</a:t>
            </a:r>
            <a:r>
              <a:rPr lang="en-GB" sz="1200" dirty="0">
                <a:solidFill>
                  <a:srgbClr val="72293A"/>
                </a:solidFill>
                <a:effectLst/>
                <a:latin typeface="+mn-lt"/>
                <a:ea typeface="Calibri" panose="020F0502020204030204" pitchFamily="34" charset="0"/>
                <a:cs typeface="Calibri" panose="020F0502020204030204" pitchFamily="34" charset="0"/>
              </a:rPr>
              <a:t>chool</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Explore sponsorships, donations or partnerships with local businesses to offset costs and enhance events</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Ensure funds raised through events are allocated to appropriate School programmes</a:t>
            </a:r>
            <a:endParaRPr lang="en-GB" sz="1200" dirty="0">
              <a:solidFill>
                <a:srgbClr val="72293A"/>
              </a:solidFill>
              <a:effectLst/>
              <a:latin typeface="+mn-lt"/>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n-GB" sz="1200" dirty="0">
                <a:solidFill>
                  <a:srgbClr val="72293A"/>
                </a:solidFill>
                <a:effectLst/>
                <a:latin typeface="+mn-lt"/>
                <a:ea typeface="Calibri" panose="020F0502020204030204" pitchFamily="34" charset="0"/>
                <a:cs typeface="Calibri" panose="020F0502020204030204" pitchFamily="34" charset="0"/>
              </a:rPr>
              <a:t>Work closely with other Sub-Committees to ensure social events align with broader School goals and initiatives</a:t>
            </a:r>
            <a:endParaRPr lang="en-GB" sz="1200" b="1" dirty="0">
              <a:solidFill>
                <a:srgbClr val="72293A"/>
              </a:solidFill>
              <a:effectLst/>
              <a:latin typeface="Arial Narrow" panose="020B0604020202020204" pitchFamily="34" charset="0"/>
              <a:ea typeface="Calibri" panose="020F0502020204030204" pitchFamily="34" charset="0"/>
              <a:cs typeface="Arial Narrow" panose="020B0604020202020204" pitchFamily="34" charset="0"/>
            </a:endParaRPr>
          </a:p>
        </p:txBody>
      </p:sp>
      <p:sp>
        <p:nvSpPr>
          <p:cNvPr id="34" name="Rectangle 33">
            <a:extLst>
              <a:ext uri="{FF2B5EF4-FFF2-40B4-BE49-F238E27FC236}">
                <a16:creationId xmlns:a16="http://schemas.microsoft.com/office/drawing/2014/main" id="{909C552A-B9BD-B24F-EEC0-A2A7BE80DB68}"/>
              </a:ext>
            </a:extLst>
          </p:cNvPr>
          <p:cNvSpPr/>
          <p:nvPr/>
        </p:nvSpPr>
        <p:spPr>
          <a:xfrm>
            <a:off x="-1" y="449187"/>
            <a:ext cx="9144001" cy="45719"/>
          </a:xfrm>
          <a:prstGeom prst="rect">
            <a:avLst/>
          </a:prstGeom>
          <a:solidFill>
            <a:srgbClr val="9F8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1239868"/>
      </p:ext>
    </p:extLst>
  </p:cSld>
  <p:clrMapOvr>
    <a:masterClrMapping/>
  </p:clrMapOvr>
</p:sld>
</file>

<file path=ppt/theme/theme1.xml><?xml version="1.0" encoding="utf-8"?>
<a:theme xmlns:a="http://schemas.openxmlformats.org/drawingml/2006/main" name="2_Useful Slides">
  <a:themeElements>
    <a:clrScheme name="Custom 2">
      <a:dk1>
        <a:srgbClr val="000000"/>
      </a:dk1>
      <a:lt1>
        <a:srgbClr val="FFFFFF"/>
      </a:lt1>
      <a:dk2>
        <a:srgbClr val="A7A7A7"/>
      </a:dk2>
      <a:lt2>
        <a:srgbClr val="535353"/>
      </a:lt2>
      <a:accent1>
        <a:srgbClr val="F2FC54"/>
      </a:accent1>
      <a:accent2>
        <a:srgbClr val="00FFA3"/>
      </a:accent2>
      <a:accent3>
        <a:srgbClr val="3830E3"/>
      </a:accent3>
      <a:accent4>
        <a:srgbClr val="FF4761"/>
      </a:accent4>
      <a:accent5>
        <a:srgbClr val="F7F9FA"/>
      </a:accent5>
      <a:accent6>
        <a:srgbClr val="DEE2E5"/>
      </a:accent6>
      <a:hlink>
        <a:srgbClr val="FE4760"/>
      </a:hlink>
      <a:folHlink>
        <a:srgbClr val="00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spcFirstLastPara="1" wrap="square" lIns="0" tIns="0" rIns="0" bIns="0" anchor="t" anchorCtr="0">
        <a:noAutofit/>
      </a:bodyPr>
      <a:lstStyle>
        <a:defPPr algn="l">
          <a:defRPr sz="1600" dirty="0" smtClean="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F0D53A650B984FA7BDD2C16C6D36D6" ma:contentTypeVersion="16" ma:contentTypeDescription="Create a new document." ma:contentTypeScope="" ma:versionID="f9734f0fdd4edc48c8514f60a590a315">
  <xsd:schema xmlns:xsd="http://www.w3.org/2001/XMLSchema" xmlns:xs="http://www.w3.org/2001/XMLSchema" xmlns:p="http://schemas.microsoft.com/office/2006/metadata/properties" xmlns:ns2="4e4ad0d7-b504-44d4-ab73-562850b09977" xmlns:ns3="8cffa22d-e981-413b-bf83-36b0320a9c6e" targetNamespace="http://schemas.microsoft.com/office/2006/metadata/properties" ma:root="true" ma:fieldsID="a46b883c637c0221aaeae4910326b968" ns2:_="" ns3:_="">
    <xsd:import namespace="4e4ad0d7-b504-44d4-ab73-562850b09977"/>
    <xsd:import namespace="8cffa22d-e981-413b-bf83-36b0320a9c6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4ad0d7-b504-44d4-ab73-562850b099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e20004c-91ae-43d2-9b02-7de30139eda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cffa22d-e981-413b-bf83-36b0320a9c6e"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67c1bf0-1f07-4566-9caa-f0bf72f7c901}" ma:internalName="TaxCatchAll" ma:showField="CatchAllData" ma:web="8cffa22d-e981-413b-bf83-36b0320a9c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7490D0-E3A9-43B9-A81F-BBFF80E41FAF}">
  <ds:schemaRefs>
    <ds:schemaRef ds:uri="4e4ad0d7-b504-44d4-ab73-562850b09977"/>
    <ds:schemaRef ds:uri="8cffa22d-e981-413b-bf83-36b0320a9c6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66A4C41-878B-4774-9DAB-AF7CF1D527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41124</TotalTime>
  <Words>2045</Words>
  <Application>Microsoft Office PowerPoint</Application>
  <PresentationFormat>On-screen Show (16:9)</PresentationFormat>
  <Paragraphs>200</Paragraphs>
  <Slides>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Montserrat</vt:lpstr>
      <vt:lpstr>Calibri (Body)</vt:lpstr>
      <vt:lpstr>Arial Narrow</vt:lpstr>
      <vt:lpstr>Calibri</vt:lpstr>
      <vt:lpstr>Symbol</vt:lpstr>
      <vt:lpstr>Arial</vt:lpstr>
      <vt:lpstr>2_Useful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here</dc:title>
  <dc:subject/>
  <dc:creator>Joel Butt</dc:creator>
  <cp:keywords/>
  <dc:description/>
  <cp:lastModifiedBy>lucy howells</cp:lastModifiedBy>
  <cp:revision>82</cp:revision>
  <cp:lastPrinted>2025-06-25T16:21:36Z</cp:lastPrinted>
  <dcterms:modified xsi:type="dcterms:W3CDTF">2025-09-25T12:14:34Z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86dc5db-1f8c-4734-9d46-86d6156fc39f_Enabled">
    <vt:lpwstr>true</vt:lpwstr>
  </property>
  <property fmtid="{D5CDD505-2E9C-101B-9397-08002B2CF9AE}" pid="3" name="MSIP_Label_786dc5db-1f8c-4734-9d46-86d6156fc39f_SetDate">
    <vt:lpwstr>2022-08-30T13:23:35Z</vt:lpwstr>
  </property>
  <property fmtid="{D5CDD505-2E9C-101B-9397-08002B2CF9AE}" pid="4" name="MSIP_Label_786dc5db-1f8c-4734-9d46-86d6156fc39f_Method">
    <vt:lpwstr>Standard</vt:lpwstr>
  </property>
  <property fmtid="{D5CDD505-2E9C-101B-9397-08002B2CF9AE}" pid="5" name="MSIP_Label_786dc5db-1f8c-4734-9d46-86d6156fc39f_Name">
    <vt:lpwstr>Confidential</vt:lpwstr>
  </property>
  <property fmtid="{D5CDD505-2E9C-101B-9397-08002B2CF9AE}" pid="6" name="MSIP_Label_786dc5db-1f8c-4734-9d46-86d6156fc39f_SiteId">
    <vt:lpwstr>e519c2e6-bc6d-4fdf-8d9c-923c2f002385</vt:lpwstr>
  </property>
  <property fmtid="{D5CDD505-2E9C-101B-9397-08002B2CF9AE}" pid="7" name="MSIP_Label_786dc5db-1f8c-4734-9d46-86d6156fc39f_ActionId">
    <vt:lpwstr>9fff854a-85bd-4442-a130-320fe845c044</vt:lpwstr>
  </property>
  <property fmtid="{D5CDD505-2E9C-101B-9397-08002B2CF9AE}" pid="8" name="MSIP_Label_786dc5db-1f8c-4734-9d46-86d6156fc39f_ContentBits">
    <vt:lpwstr>1</vt:lpwstr>
  </property>
  <property fmtid="{D5CDD505-2E9C-101B-9397-08002B2CF9AE}" pid="9" name="ClassificationContentMarkingHeaderLocations">
    <vt:lpwstr>2_Useful Slides:4</vt:lpwstr>
  </property>
  <property fmtid="{D5CDD505-2E9C-101B-9397-08002B2CF9AE}" pid="10" name="ClassificationContentMarkingHeaderText">
    <vt:lpwstr>Confidential</vt:lpwstr>
  </property>
</Properties>
</file>